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946" y="18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B3ADE0-280B-4547-AFBA-9C7599FD04B6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BDC55C-B495-4917-BA6F-97A47513721C}">
      <dgm:prSet phldrT="[Text]" custT="1"/>
      <dgm:spPr>
        <a:gradFill rotWithShape="0">
          <a:gsLst>
            <a:gs pos="48000">
              <a:schemeClr val="accent1">
                <a:lumMod val="5000"/>
                <a:lumOff val="95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>
          <a:solidFill>
            <a:schemeClr val="accent3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None/>
          </a:pPr>
          <a:r>
            <a:rPr lang="en-IN" sz="15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Web platform </a:t>
          </a: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</a:t>
          </a:r>
        </a:p>
        <a:p>
          <a:pPr algn="l">
            <a:buFont typeface="Wingdings" panose="05000000000000000000" pitchFamily="2" charset="2"/>
            <a:buNone/>
          </a:pP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practical eco-learning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5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Teachers-hub</a:t>
          </a: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→ Academic eco-tasks (quizzes, projects, classroom activities)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5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Real-world eco-      actions (tree plantation, waste segregation, drives)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5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Students earn</a:t>
          </a: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Points 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| Badges  | Certificates 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5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en-IN" sz="15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Interactive Lessons | Daily Challenges |Multilingual| Leaderboards | Teachers Hub | Friends Mode</a:t>
          </a:r>
        </a:p>
      </dgm:t>
    </dgm:pt>
    <dgm:pt modelId="{C55E6C06-24F4-4D3B-BCB1-267A46BCBBAD}" type="parTrans" cxnId="{AC2D1310-5043-479D-99DC-106D26F7DB89}">
      <dgm:prSet/>
      <dgm:spPr/>
      <dgm:t>
        <a:bodyPr/>
        <a:lstStyle/>
        <a:p>
          <a:endParaRPr lang="en-IN" i="1"/>
        </a:p>
      </dgm:t>
    </dgm:pt>
    <dgm:pt modelId="{B5427153-8F18-4A4C-B350-FF7BF8F16078}" type="sibTrans" cxnId="{AC2D1310-5043-479D-99DC-106D26F7DB89}">
      <dgm:prSet/>
      <dgm:spPr/>
      <dgm:t>
        <a:bodyPr/>
        <a:lstStyle/>
        <a:p>
          <a:endParaRPr lang="en-IN" i="1"/>
        </a:p>
      </dgm:t>
    </dgm:pt>
    <dgm:pt modelId="{279A7357-B388-446A-85E6-CD8355B16D8C}">
      <dgm:prSet phldrT="[Text]" custT="1"/>
      <dgm:spPr>
        <a:gradFill rotWithShape="0">
          <a:gsLst>
            <a:gs pos="53000">
              <a:schemeClr val="accent1">
                <a:lumMod val="8000"/>
                <a:lumOff val="92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>
          <a:solidFill>
            <a:schemeClr val="accent3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"/>
          </a:pP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Current eco-education </a:t>
          </a: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theory only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Wingdings" panose="05000000000000000000" pitchFamily="2" charset="2"/>
            <a:buChar char=""/>
          </a:pPr>
          <a:r>
            <a:rPr lang="en-US" sz="1500" b="1" i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EcoTech</a:t>
          </a: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= </a:t>
          </a: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Learning + Doing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Wingdings" panose="05000000000000000000" pitchFamily="2" charset="2"/>
            <a:buChar char=""/>
          </a:pP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Teachers-hub</a:t>
          </a: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classroom eco-projects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Wingdings" panose="05000000000000000000" pitchFamily="2" charset="2"/>
            <a:buChar char=""/>
          </a:pP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community eco-actions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Wingdings" panose="05000000000000000000" pitchFamily="2" charset="2"/>
            <a:buChar char=""/>
          </a:pP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Continuous engagement via </a:t>
          </a: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games, puzzles, challenges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Wingdings" panose="05000000000000000000" pitchFamily="2" charset="2"/>
            <a:buChar char=""/>
          </a:pPr>
          <a:r>
            <a:rPr lang="en-US" sz="15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Builds a bridge between </a:t>
          </a:r>
          <a:r>
            <a:rPr lang="en-US" sz="15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knowledge &amp; action</a:t>
          </a:r>
          <a:endParaRPr lang="en-IN" sz="1500" i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37471F-8EC9-470A-96B4-656C8D4A7384}" type="parTrans" cxnId="{8329E02A-F7F6-4E72-B5E0-B5262076A06B}">
      <dgm:prSet/>
      <dgm:spPr/>
      <dgm:t>
        <a:bodyPr/>
        <a:lstStyle/>
        <a:p>
          <a:endParaRPr lang="en-IN" i="1"/>
        </a:p>
      </dgm:t>
    </dgm:pt>
    <dgm:pt modelId="{EA87BF35-2525-4E7D-9590-620528A51744}" type="sibTrans" cxnId="{8329E02A-F7F6-4E72-B5E0-B5262076A06B}">
      <dgm:prSet/>
      <dgm:spPr/>
      <dgm:t>
        <a:bodyPr/>
        <a:lstStyle/>
        <a:p>
          <a:endParaRPr lang="en-IN" i="1"/>
        </a:p>
      </dgm:t>
    </dgm:pt>
    <dgm:pt modelId="{FB1A9BBE-A1C1-4CD0-BB88-27385D6E2DDF}">
      <dgm:prSet phldrT="[Text]" custT="1"/>
      <dgm:spPr>
        <a:gradFill rotWithShape="0">
          <a:gsLst>
            <a:gs pos="48000">
              <a:schemeClr val="accent1">
                <a:lumMod val="5000"/>
                <a:lumOff val="95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>
          <a:solidFill>
            <a:schemeClr val="accent3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"/>
          </a:pPr>
          <a:r>
            <a:rPr lang="en-IN" sz="1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dual roles</a:t>
          </a:r>
          <a:r>
            <a:rPr lang="en-IN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 (academic) + </a:t>
          </a:r>
          <a:r>
            <a:rPr lang="en-IN" sz="1400" b="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 (real-world)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400" b="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Gamification everywhere</a:t>
          </a:r>
          <a:r>
            <a:rPr lang="en-IN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points, duels, class/school competitions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AI support</a:t>
          </a:r>
          <a:r>
            <a:rPr lang="en-IN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Helps teachers (auto-check, reduce workload) + students (personalized quizzes, instant doubt solver)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Expandable reach</a:t>
          </a:r>
          <a:r>
            <a:rPr lang="en-IN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from one class → whole school → NGO network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Collaboration boost</a:t>
          </a:r>
          <a:r>
            <a:rPr lang="en-IN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teamwork + friendly challenges keep students engaged</a:t>
          </a:r>
        </a:p>
        <a:p>
          <a:pPr algn="l">
            <a:buFont typeface="Wingdings" panose="05000000000000000000" pitchFamily="2" charset="2"/>
            <a:buChar char=""/>
          </a:pPr>
          <a:r>
            <a:rPr lang="en-IN" sz="14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Practical-first: </a:t>
          </a:r>
          <a:r>
            <a:rPr lang="en-IN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ensures real eco-friendly habits</a:t>
          </a:r>
        </a:p>
      </dgm:t>
    </dgm:pt>
    <dgm:pt modelId="{E1D5615D-A513-492E-A1DC-2002EA6F2772}" type="parTrans" cxnId="{4E5ECAD4-2906-4F30-98F0-809FEB886BD6}">
      <dgm:prSet/>
      <dgm:spPr/>
      <dgm:t>
        <a:bodyPr/>
        <a:lstStyle/>
        <a:p>
          <a:endParaRPr lang="en-IN" i="1"/>
        </a:p>
      </dgm:t>
    </dgm:pt>
    <dgm:pt modelId="{14F5633A-E34B-42F0-9EB8-BEB321346569}" type="sibTrans" cxnId="{4E5ECAD4-2906-4F30-98F0-809FEB886BD6}">
      <dgm:prSet/>
      <dgm:spPr/>
      <dgm:t>
        <a:bodyPr/>
        <a:lstStyle/>
        <a:p>
          <a:endParaRPr lang="en-IN" i="1"/>
        </a:p>
      </dgm:t>
    </dgm:pt>
    <dgm:pt modelId="{8A760C09-A339-4455-B5D4-E4D42B2C5E47}" type="pres">
      <dgm:prSet presAssocID="{3CB3ADE0-280B-4547-AFBA-9C7599FD04B6}" presName="Name0" presStyleCnt="0">
        <dgm:presLayoutVars>
          <dgm:dir/>
          <dgm:resizeHandles val="exact"/>
        </dgm:presLayoutVars>
      </dgm:prSet>
      <dgm:spPr/>
    </dgm:pt>
    <dgm:pt modelId="{D65B816C-160E-42A9-A4DF-1568F9086BA8}" type="pres">
      <dgm:prSet presAssocID="{3CB3ADE0-280B-4547-AFBA-9C7599FD04B6}" presName="bkgdShp" presStyleLbl="alignAccFollowNode1" presStyleIdx="0" presStyleCnt="1" custScaleY="77983" custLinFactNeighborX="403" custLinFactNeighborY="-2570"/>
      <dgm:spPr>
        <a:gradFill flip="none" rotWithShape="1">
          <a:gsLst>
            <a:gs pos="76000">
              <a:srgbClr val="DFE8F3">
                <a:lumMod val="94000"/>
              </a:srgbClr>
            </a:gs>
            <a:gs pos="42000">
              <a:schemeClr val="accent1">
                <a:lumMod val="5000"/>
                <a:lumOff val="95000"/>
              </a:schemeClr>
            </a:gs>
          </a:gsLst>
          <a:lin ang="5400000" scaled="1"/>
          <a:tileRect/>
        </a:gradFill>
      </dgm:spPr>
    </dgm:pt>
    <dgm:pt modelId="{342F4394-CEBF-43A1-AB58-B969F45ABBC3}" type="pres">
      <dgm:prSet presAssocID="{3CB3ADE0-280B-4547-AFBA-9C7599FD04B6}" presName="linComp" presStyleCnt="0"/>
      <dgm:spPr/>
    </dgm:pt>
    <dgm:pt modelId="{FAD98176-8D9A-408B-8454-E7CD62811505}" type="pres">
      <dgm:prSet presAssocID="{12BDC55C-B495-4917-BA6F-97A47513721C}" presName="compNode" presStyleCnt="0"/>
      <dgm:spPr/>
    </dgm:pt>
    <dgm:pt modelId="{6227BAE3-A0EB-4339-A68F-5FBD3DA175FE}" type="pres">
      <dgm:prSet presAssocID="{12BDC55C-B495-4917-BA6F-97A47513721C}" presName="node" presStyleLbl="node1" presStyleIdx="0" presStyleCnt="3" custScaleX="97805" custScaleY="123555" custLinFactNeighborX="-2081" custLinFactNeighborY="-6839">
        <dgm:presLayoutVars>
          <dgm:bulletEnabled val="1"/>
        </dgm:presLayoutVars>
      </dgm:prSet>
      <dgm:spPr/>
    </dgm:pt>
    <dgm:pt modelId="{6B87A6FF-AF87-495A-9E6B-5E16BA3826A8}" type="pres">
      <dgm:prSet presAssocID="{12BDC55C-B495-4917-BA6F-97A47513721C}" presName="invisiNode" presStyleLbl="node1" presStyleIdx="0" presStyleCnt="3"/>
      <dgm:spPr/>
    </dgm:pt>
    <dgm:pt modelId="{5FD9C365-EFB7-47A0-97F5-38A773ABC98A}" type="pres">
      <dgm:prSet presAssocID="{12BDC55C-B495-4917-BA6F-97A47513721C}" presName="imagNode" presStyleLbl="fgImgPlace1" presStyleIdx="0" presStyleCnt="3" custScaleX="97500" custScaleY="90422" custLinFactNeighborX="-2233" custLinFactNeighborY="-4860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0247792-D549-423F-82C3-0BEE95B5057A}" type="pres">
      <dgm:prSet presAssocID="{B5427153-8F18-4A4C-B350-FF7BF8F16078}" presName="sibTrans" presStyleLbl="sibTrans2D1" presStyleIdx="0" presStyleCnt="0"/>
      <dgm:spPr/>
    </dgm:pt>
    <dgm:pt modelId="{312B87A7-9788-481F-8770-8F040D0A1130}" type="pres">
      <dgm:prSet presAssocID="{279A7357-B388-446A-85E6-CD8355B16D8C}" presName="compNode" presStyleCnt="0"/>
      <dgm:spPr/>
    </dgm:pt>
    <dgm:pt modelId="{9B14FF81-95D4-4A6B-A632-7991C61D3355}" type="pres">
      <dgm:prSet presAssocID="{279A7357-B388-446A-85E6-CD8355B16D8C}" presName="node" presStyleLbl="node1" presStyleIdx="1" presStyleCnt="3" custScaleX="97461" custScaleY="122273" custLinFactNeighborX="-163" custLinFactNeighborY="-6440">
        <dgm:presLayoutVars>
          <dgm:bulletEnabled val="1"/>
        </dgm:presLayoutVars>
      </dgm:prSet>
      <dgm:spPr/>
    </dgm:pt>
    <dgm:pt modelId="{A6401E54-4A8D-4B88-BD60-1A726EBBD23A}" type="pres">
      <dgm:prSet presAssocID="{279A7357-B388-446A-85E6-CD8355B16D8C}" presName="invisiNode" presStyleLbl="node1" presStyleIdx="1" presStyleCnt="3"/>
      <dgm:spPr/>
    </dgm:pt>
    <dgm:pt modelId="{5281FDA7-EC92-4E53-85FB-8DF5095BD1C6}" type="pres">
      <dgm:prSet presAssocID="{279A7357-B388-446A-85E6-CD8355B16D8C}" presName="imagNode" presStyleLbl="fgImgPlace1" presStyleIdx="1" presStyleCnt="3" custScaleY="88681" custLinFactNeighborX="-794" custLinFactNeighborY="-4028"/>
      <dgm:spPr>
        <a:blipFill>
          <a:blip xmlns:r="http://schemas.openxmlformats.org/officeDocument/2006/relationships" r:embed="rId2"/>
          <a:srcRect/>
          <a:stretch>
            <a:fillRect t="-47000" b="-47000"/>
          </a:stretch>
        </a:blipFill>
      </dgm:spPr>
    </dgm:pt>
    <dgm:pt modelId="{34B2C4C4-CB1B-4297-AEB0-314CEB6E85F3}" type="pres">
      <dgm:prSet presAssocID="{EA87BF35-2525-4E7D-9590-620528A51744}" presName="sibTrans" presStyleLbl="sibTrans2D1" presStyleIdx="0" presStyleCnt="0"/>
      <dgm:spPr/>
    </dgm:pt>
    <dgm:pt modelId="{6E9FBE8D-7BA0-4A11-B0B1-7263213858E3}" type="pres">
      <dgm:prSet presAssocID="{FB1A9BBE-A1C1-4CD0-BB88-27385D6E2DDF}" presName="compNode" presStyleCnt="0"/>
      <dgm:spPr/>
    </dgm:pt>
    <dgm:pt modelId="{386C1688-8553-4645-9AA1-5FF0ED28ADAD}" type="pres">
      <dgm:prSet presAssocID="{FB1A9BBE-A1C1-4CD0-BB88-27385D6E2DDF}" presName="node" presStyleLbl="node1" presStyleIdx="2" presStyleCnt="3" custScaleY="121807" custLinFactNeighborX="6442" custLinFactNeighborY="-5452">
        <dgm:presLayoutVars>
          <dgm:bulletEnabled val="1"/>
        </dgm:presLayoutVars>
      </dgm:prSet>
      <dgm:spPr/>
    </dgm:pt>
    <dgm:pt modelId="{42466721-DB58-4732-B49E-B6F8E7800BBB}" type="pres">
      <dgm:prSet presAssocID="{FB1A9BBE-A1C1-4CD0-BB88-27385D6E2DDF}" presName="invisiNode" presStyleLbl="node1" presStyleIdx="2" presStyleCnt="3"/>
      <dgm:spPr/>
    </dgm:pt>
    <dgm:pt modelId="{6621468C-F01C-4033-ADC7-F4CAEE92A8DA}" type="pres">
      <dgm:prSet presAssocID="{FB1A9BBE-A1C1-4CD0-BB88-27385D6E2DDF}" presName="imagNode" presStyleLbl="fgImgPlace1" presStyleIdx="2" presStyleCnt="3" custScaleX="99666" custScaleY="88661" custLinFactNeighborX="6275" custLinFactNeighborY="-2772"/>
      <dgm:spPr>
        <a:blipFill>
          <a:blip xmlns:r="http://schemas.openxmlformats.org/officeDocument/2006/relationships" r:embed="rId3"/>
          <a:srcRect/>
          <a:stretch>
            <a:fillRect t="-44000" b="-44000"/>
          </a:stretch>
        </a:blipFill>
      </dgm:spPr>
    </dgm:pt>
  </dgm:ptLst>
  <dgm:cxnLst>
    <dgm:cxn modelId="{AC2D1310-5043-479D-99DC-106D26F7DB89}" srcId="{3CB3ADE0-280B-4547-AFBA-9C7599FD04B6}" destId="{12BDC55C-B495-4917-BA6F-97A47513721C}" srcOrd="0" destOrd="0" parTransId="{C55E6C06-24F4-4D3B-BCB1-267A46BCBBAD}" sibTransId="{B5427153-8F18-4A4C-B350-FF7BF8F16078}"/>
    <dgm:cxn modelId="{FEBFAB24-DA91-4F32-8031-C23FA2E0AD25}" type="presOf" srcId="{279A7357-B388-446A-85E6-CD8355B16D8C}" destId="{9B14FF81-95D4-4A6B-A632-7991C61D3355}" srcOrd="0" destOrd="0" presId="urn:microsoft.com/office/officeart/2005/8/layout/pList2"/>
    <dgm:cxn modelId="{8329E02A-F7F6-4E72-B5E0-B5262076A06B}" srcId="{3CB3ADE0-280B-4547-AFBA-9C7599FD04B6}" destId="{279A7357-B388-446A-85E6-CD8355B16D8C}" srcOrd="1" destOrd="0" parTransId="{2537471F-8EC9-470A-96B4-656C8D4A7384}" sibTransId="{EA87BF35-2525-4E7D-9590-620528A51744}"/>
    <dgm:cxn modelId="{8988A778-31BE-48F6-ABE6-67D030BAF4A2}" type="presOf" srcId="{12BDC55C-B495-4917-BA6F-97A47513721C}" destId="{6227BAE3-A0EB-4339-A68F-5FBD3DA175FE}" srcOrd="0" destOrd="0" presId="urn:microsoft.com/office/officeart/2005/8/layout/pList2"/>
    <dgm:cxn modelId="{B8048781-2FCD-43FF-8DDA-7D413468F7A5}" type="presOf" srcId="{FB1A9BBE-A1C1-4CD0-BB88-27385D6E2DDF}" destId="{386C1688-8553-4645-9AA1-5FF0ED28ADAD}" srcOrd="0" destOrd="0" presId="urn:microsoft.com/office/officeart/2005/8/layout/pList2"/>
    <dgm:cxn modelId="{5A9E2C93-5860-427E-897E-028B2F60CAE2}" type="presOf" srcId="{B5427153-8F18-4A4C-B350-FF7BF8F16078}" destId="{C0247792-D549-423F-82C3-0BEE95B5057A}" srcOrd="0" destOrd="0" presId="urn:microsoft.com/office/officeart/2005/8/layout/pList2"/>
    <dgm:cxn modelId="{63097FBB-6D19-4217-8F6E-E44601B683D9}" type="presOf" srcId="{EA87BF35-2525-4E7D-9590-620528A51744}" destId="{34B2C4C4-CB1B-4297-AEB0-314CEB6E85F3}" srcOrd="0" destOrd="0" presId="urn:microsoft.com/office/officeart/2005/8/layout/pList2"/>
    <dgm:cxn modelId="{4E5ECAD4-2906-4F30-98F0-809FEB886BD6}" srcId="{3CB3ADE0-280B-4547-AFBA-9C7599FD04B6}" destId="{FB1A9BBE-A1C1-4CD0-BB88-27385D6E2DDF}" srcOrd="2" destOrd="0" parTransId="{E1D5615D-A513-492E-A1DC-2002EA6F2772}" sibTransId="{14F5633A-E34B-42F0-9EB8-BEB321346569}"/>
    <dgm:cxn modelId="{BA5DA7E5-0EEF-45F6-B932-AB9C0BC68CCD}" type="presOf" srcId="{3CB3ADE0-280B-4547-AFBA-9C7599FD04B6}" destId="{8A760C09-A339-4455-B5D4-E4D42B2C5E47}" srcOrd="0" destOrd="0" presId="urn:microsoft.com/office/officeart/2005/8/layout/pList2"/>
    <dgm:cxn modelId="{973A99F7-0621-42B6-AE77-EFED21E997F0}" type="presParOf" srcId="{8A760C09-A339-4455-B5D4-E4D42B2C5E47}" destId="{D65B816C-160E-42A9-A4DF-1568F9086BA8}" srcOrd="0" destOrd="0" presId="urn:microsoft.com/office/officeart/2005/8/layout/pList2"/>
    <dgm:cxn modelId="{C474C2EE-98C0-4320-9A7E-E0F7CCF752B2}" type="presParOf" srcId="{8A760C09-A339-4455-B5D4-E4D42B2C5E47}" destId="{342F4394-CEBF-43A1-AB58-B969F45ABBC3}" srcOrd="1" destOrd="0" presId="urn:microsoft.com/office/officeart/2005/8/layout/pList2"/>
    <dgm:cxn modelId="{8222C5FC-AA0F-4FAF-A2D1-30BB107A9A35}" type="presParOf" srcId="{342F4394-CEBF-43A1-AB58-B969F45ABBC3}" destId="{FAD98176-8D9A-408B-8454-E7CD62811505}" srcOrd="0" destOrd="0" presId="urn:microsoft.com/office/officeart/2005/8/layout/pList2"/>
    <dgm:cxn modelId="{9EF36465-9EFA-46AE-987D-3742968AC752}" type="presParOf" srcId="{FAD98176-8D9A-408B-8454-E7CD62811505}" destId="{6227BAE3-A0EB-4339-A68F-5FBD3DA175FE}" srcOrd="0" destOrd="0" presId="urn:microsoft.com/office/officeart/2005/8/layout/pList2"/>
    <dgm:cxn modelId="{BAE0EED2-D260-46A9-B9FB-1DAD5F0E9A86}" type="presParOf" srcId="{FAD98176-8D9A-408B-8454-E7CD62811505}" destId="{6B87A6FF-AF87-495A-9E6B-5E16BA3826A8}" srcOrd="1" destOrd="0" presId="urn:microsoft.com/office/officeart/2005/8/layout/pList2"/>
    <dgm:cxn modelId="{75CD3ACE-FF58-4085-99F5-2DBC2DAE6E71}" type="presParOf" srcId="{FAD98176-8D9A-408B-8454-E7CD62811505}" destId="{5FD9C365-EFB7-47A0-97F5-38A773ABC98A}" srcOrd="2" destOrd="0" presId="urn:microsoft.com/office/officeart/2005/8/layout/pList2"/>
    <dgm:cxn modelId="{1A4A1D0D-E12C-4475-8C0B-D86CE788C8C2}" type="presParOf" srcId="{342F4394-CEBF-43A1-AB58-B969F45ABBC3}" destId="{C0247792-D549-423F-82C3-0BEE95B5057A}" srcOrd="1" destOrd="0" presId="urn:microsoft.com/office/officeart/2005/8/layout/pList2"/>
    <dgm:cxn modelId="{72228512-7B92-4BA8-A48A-6468DF783ECC}" type="presParOf" srcId="{342F4394-CEBF-43A1-AB58-B969F45ABBC3}" destId="{312B87A7-9788-481F-8770-8F040D0A1130}" srcOrd="2" destOrd="0" presId="urn:microsoft.com/office/officeart/2005/8/layout/pList2"/>
    <dgm:cxn modelId="{E33166B5-E805-4A1D-B3E0-41B38667257E}" type="presParOf" srcId="{312B87A7-9788-481F-8770-8F040D0A1130}" destId="{9B14FF81-95D4-4A6B-A632-7991C61D3355}" srcOrd="0" destOrd="0" presId="urn:microsoft.com/office/officeart/2005/8/layout/pList2"/>
    <dgm:cxn modelId="{7B269EBF-26AB-4DBD-9BC2-B678A0BC998F}" type="presParOf" srcId="{312B87A7-9788-481F-8770-8F040D0A1130}" destId="{A6401E54-4A8D-4B88-BD60-1A726EBBD23A}" srcOrd="1" destOrd="0" presId="urn:microsoft.com/office/officeart/2005/8/layout/pList2"/>
    <dgm:cxn modelId="{F19F156A-137E-4520-A097-21913EF81584}" type="presParOf" srcId="{312B87A7-9788-481F-8770-8F040D0A1130}" destId="{5281FDA7-EC92-4E53-85FB-8DF5095BD1C6}" srcOrd="2" destOrd="0" presId="urn:microsoft.com/office/officeart/2005/8/layout/pList2"/>
    <dgm:cxn modelId="{5D13F81C-08C4-4A0D-9D88-B7C5C5775A5E}" type="presParOf" srcId="{342F4394-CEBF-43A1-AB58-B969F45ABBC3}" destId="{34B2C4C4-CB1B-4297-AEB0-314CEB6E85F3}" srcOrd="3" destOrd="0" presId="urn:microsoft.com/office/officeart/2005/8/layout/pList2"/>
    <dgm:cxn modelId="{34FEF4FC-7FD9-4F16-8761-ABCE9B08C375}" type="presParOf" srcId="{342F4394-CEBF-43A1-AB58-B969F45ABBC3}" destId="{6E9FBE8D-7BA0-4A11-B0B1-7263213858E3}" srcOrd="4" destOrd="0" presId="urn:microsoft.com/office/officeart/2005/8/layout/pList2"/>
    <dgm:cxn modelId="{FCAAEBAD-67C3-4D0A-950E-FA27F5E73457}" type="presParOf" srcId="{6E9FBE8D-7BA0-4A11-B0B1-7263213858E3}" destId="{386C1688-8553-4645-9AA1-5FF0ED28ADAD}" srcOrd="0" destOrd="0" presId="urn:microsoft.com/office/officeart/2005/8/layout/pList2"/>
    <dgm:cxn modelId="{71228FF3-DD08-44C2-B8F7-AC78BC232243}" type="presParOf" srcId="{6E9FBE8D-7BA0-4A11-B0B1-7263213858E3}" destId="{42466721-DB58-4732-B49E-B6F8E7800BBB}" srcOrd="1" destOrd="0" presId="urn:microsoft.com/office/officeart/2005/8/layout/pList2"/>
    <dgm:cxn modelId="{98A1235C-E3FB-44BF-B63D-D7B72DCBD809}" type="presParOf" srcId="{6E9FBE8D-7BA0-4A11-B0B1-7263213858E3}" destId="{6621468C-F01C-4033-ADC7-F4CAEE92A8DA}" srcOrd="2" destOrd="0" presId="urn:microsoft.com/office/officeart/2005/8/layout/p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E01E6E-19A9-4F78-8379-7FC5FD8722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644E31-1FEF-4DBC-B0DF-35DFC60E94C1}">
      <dgm:prSet phldrT="[Text]" custT="1"/>
      <dgm:spPr>
        <a:gradFill rotWithShape="0">
          <a:gsLst>
            <a:gs pos="0">
              <a:schemeClr val="bg1"/>
            </a:gs>
            <a:gs pos="100000">
              <a:schemeClr val="accent3">
                <a:lumMod val="40000"/>
                <a:lumOff val="60000"/>
              </a:schemeClr>
            </a:gs>
          </a:gsLst>
          <a:lin ang="16200000" scaled="0"/>
        </a:gradFill>
      </dgm:spPr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IN" sz="1400" b="1" i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Feasibility</a:t>
          </a:r>
        </a:p>
        <a:p>
          <a:pPr>
            <a:buFont typeface="Wingdings" panose="05000000000000000000" pitchFamily="2" charset="2"/>
            <a:buChar char=""/>
          </a:pP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&gt;Built on</a:t>
          </a:r>
          <a:r>
            <a: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widely </a:t>
          </a: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used </a:t>
          </a:r>
          <a:r>
            <a: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open-source</a:t>
          </a: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tech (Node.js, Firebase, Python) → low cost, high reliability.</a:t>
          </a:r>
        </a:p>
        <a:p>
          <a:pPr>
            <a:buFont typeface="Wingdings" panose="05000000000000000000" pitchFamily="2" charset="2"/>
            <a:buChar char=""/>
          </a:pP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&gt;Model fits into </a:t>
          </a:r>
          <a:r>
            <a: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existing</a:t>
          </a: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school/NGO </a:t>
          </a:r>
          <a:r>
            <a: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systems </a:t>
          </a: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(teachers already give tasks, NGOs already run drives).</a:t>
          </a:r>
        </a:p>
        <a:p>
          <a:pPr>
            <a:buFont typeface="Wingdings" panose="05000000000000000000" pitchFamily="2" charset="2"/>
            <a:buChar char=""/>
          </a:pPr>
          <a:r>
            <a: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&gt;Gamification ensures continuous student engagement beyond classrooms.</a:t>
          </a:r>
        </a:p>
      </dgm:t>
    </dgm:pt>
    <dgm:pt modelId="{77A10110-428D-43F2-B1A5-6A0313C37E49}" type="parTrans" cxnId="{92064437-EC0F-46B9-81C5-FE9C55994C46}">
      <dgm:prSet/>
      <dgm:spPr/>
      <dgm:t>
        <a:bodyPr/>
        <a:lstStyle/>
        <a:p>
          <a:endParaRPr lang="en-IN"/>
        </a:p>
      </dgm:t>
    </dgm:pt>
    <dgm:pt modelId="{B7C52AAD-76A4-4660-ADA2-D7D50A111024}" type="sibTrans" cxnId="{92064437-EC0F-46B9-81C5-FE9C55994C46}">
      <dgm:prSet/>
      <dgm:spPr/>
      <dgm:t>
        <a:bodyPr/>
        <a:lstStyle/>
        <a:p>
          <a:endParaRPr lang="en-IN"/>
        </a:p>
      </dgm:t>
    </dgm:pt>
    <dgm:pt modelId="{2C400E95-E179-4C45-81B9-0A2C732A2F2E}">
      <dgm:prSet phldrT="[Text]" custT="1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6200000" scaled="0"/>
        </a:gra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400" b="1" i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Potential Challenges &amp; Risks:</a:t>
          </a:r>
          <a:endParaRPr lang="en-IN" sz="1400" b="1" i="1" u="sng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Wingdings" panose="05000000000000000000" pitchFamily="2" charset="2"/>
            <a:buChar char=""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Adoption barrier: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Teachers/NGOs may hesitate to add extra workload.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Wingdings" panose="05000000000000000000" pitchFamily="2" charset="2"/>
            <a:buChar char=""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Content management: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Maintaining relevant quizzes, tasks, and eco-activities at scale.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Wingdings" panose="05000000000000000000" pitchFamily="2" charset="2"/>
            <a:buChar char=""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Verification issues: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Ensuring real-world tasks (like tree planting) are authentic.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Wingdings" panose="05000000000000000000" pitchFamily="2" charset="2"/>
            <a:buChar char=""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Technical hurdles: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AI accuracy, handling large real-time leaderboards.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Wingdings" panose="05000000000000000000" pitchFamily="2" charset="2"/>
            <a:buChar char=""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Accessibility gap: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Students without devices/internet may miss out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6E446-F744-4FD8-B523-792D7B20C210}" type="parTrans" cxnId="{2CF6AA77-CF59-4ABA-86B2-F73CC324F977}">
      <dgm:prSet/>
      <dgm:spPr/>
      <dgm:t>
        <a:bodyPr/>
        <a:lstStyle/>
        <a:p>
          <a:endParaRPr lang="en-IN"/>
        </a:p>
      </dgm:t>
    </dgm:pt>
    <dgm:pt modelId="{EE04CBB9-25CA-41F9-89E5-B9559E360902}" type="sibTrans" cxnId="{2CF6AA77-CF59-4ABA-86B2-F73CC324F977}">
      <dgm:prSet/>
      <dgm:spPr/>
      <dgm:t>
        <a:bodyPr/>
        <a:lstStyle/>
        <a:p>
          <a:endParaRPr lang="en-IN"/>
        </a:p>
      </dgm:t>
    </dgm:pt>
    <dgm:pt modelId="{55B95CAF-1DD0-445C-A02A-90592F1EF8E8}">
      <dgm:prSet phldrT="[Text]" custT="1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</dgm:spPr>
      <dgm:t>
        <a:bodyPr/>
        <a:lstStyle/>
        <a:p>
          <a:pPr>
            <a:buNone/>
          </a:pPr>
          <a:r>
            <a:rPr lang="en-US" sz="1400" b="1" i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Strategies to Overcome:</a:t>
          </a:r>
          <a:endParaRPr lang="en-IN" sz="1400" b="1" i="1" u="sng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Teacher/NGO Incentives: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Give recognition, leaderboards, and certificates to mentors as well.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Content pipeline: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Crowdsource eco-quizzes/games from teachers and NGOs to keep it fresh.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Verification methods: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Use photo/video uploads + NGO approval for real-world tasks.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Gradual rollout: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Start small (quizzes + leaderboards), then expand to AI/NGO tasks.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Inclusive design: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Add low-data features (downloadable quizzes).</a:t>
          </a:r>
          <a:endParaRPr lang="en-IN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None/>
          </a:pPr>
          <a:endParaRPr lang="en-IN" sz="900" dirty="0"/>
        </a:p>
      </dgm:t>
    </dgm:pt>
    <dgm:pt modelId="{0465547C-E8E2-4A9C-BBFC-8EE239BB080B}" type="sibTrans" cxnId="{9993D8C7-FF7F-4F3A-9EBE-72735BCE3621}">
      <dgm:prSet/>
      <dgm:spPr/>
      <dgm:t>
        <a:bodyPr/>
        <a:lstStyle/>
        <a:p>
          <a:endParaRPr lang="en-IN"/>
        </a:p>
      </dgm:t>
    </dgm:pt>
    <dgm:pt modelId="{1CF326D4-C45F-4E6C-9524-B9B699B4A41D}" type="parTrans" cxnId="{9993D8C7-FF7F-4F3A-9EBE-72735BCE3621}">
      <dgm:prSet/>
      <dgm:spPr/>
      <dgm:t>
        <a:bodyPr/>
        <a:lstStyle/>
        <a:p>
          <a:endParaRPr lang="en-IN"/>
        </a:p>
      </dgm:t>
    </dgm:pt>
    <dgm:pt modelId="{060B72ED-E396-40AF-8687-0E4977EB98DB}" type="pres">
      <dgm:prSet presAssocID="{5FE01E6E-19A9-4F78-8379-7FC5FD8722D7}" presName="linear" presStyleCnt="0">
        <dgm:presLayoutVars>
          <dgm:dir/>
          <dgm:animLvl val="lvl"/>
          <dgm:resizeHandles val="exact"/>
        </dgm:presLayoutVars>
      </dgm:prSet>
      <dgm:spPr/>
    </dgm:pt>
    <dgm:pt modelId="{AC0BE7B8-364A-4607-9CDD-4078728583CE}" type="pres">
      <dgm:prSet presAssocID="{88644E31-1FEF-4DBC-B0DF-35DFC60E94C1}" presName="parentLin" presStyleCnt="0"/>
      <dgm:spPr/>
    </dgm:pt>
    <dgm:pt modelId="{FB6B4517-2A27-4322-8A59-50C504EEB412}" type="pres">
      <dgm:prSet presAssocID="{88644E31-1FEF-4DBC-B0DF-35DFC60E94C1}" presName="parentLeftMargin" presStyleLbl="node1" presStyleIdx="0" presStyleCnt="3"/>
      <dgm:spPr/>
    </dgm:pt>
    <dgm:pt modelId="{FCC44B97-3BAC-448C-98E5-4B1B1EDAEFDD}" type="pres">
      <dgm:prSet presAssocID="{88644E31-1FEF-4DBC-B0DF-35DFC60E94C1}" presName="parentText" presStyleLbl="node1" presStyleIdx="0" presStyleCnt="3" custScaleX="133710" custScaleY="561604" custLinFactNeighborX="-4510" custLinFactNeighborY="-89">
        <dgm:presLayoutVars>
          <dgm:chMax val="0"/>
          <dgm:bulletEnabled val="1"/>
        </dgm:presLayoutVars>
      </dgm:prSet>
      <dgm:spPr/>
    </dgm:pt>
    <dgm:pt modelId="{87671143-A75A-441B-92C6-34D79E4AF1F2}" type="pres">
      <dgm:prSet presAssocID="{88644E31-1FEF-4DBC-B0DF-35DFC60E94C1}" presName="negativeSpace" presStyleCnt="0"/>
      <dgm:spPr/>
    </dgm:pt>
    <dgm:pt modelId="{FCD7E005-183F-4194-A8A8-EEF95D86102B}" type="pres">
      <dgm:prSet presAssocID="{88644E31-1FEF-4DBC-B0DF-35DFC60E94C1}" presName="childText" presStyleLbl="conFgAcc1" presStyleIdx="0" presStyleCnt="3">
        <dgm:presLayoutVars>
          <dgm:bulletEnabled val="1"/>
        </dgm:presLayoutVars>
      </dgm:prSet>
      <dgm:spPr/>
    </dgm:pt>
    <dgm:pt modelId="{A21C62A0-0E42-4BEF-9FF2-1C898A559F70}" type="pres">
      <dgm:prSet presAssocID="{B7C52AAD-76A4-4660-ADA2-D7D50A111024}" presName="spaceBetweenRectangles" presStyleCnt="0"/>
      <dgm:spPr/>
    </dgm:pt>
    <dgm:pt modelId="{60AF9B57-B500-43B1-BB23-D13E9FBE4C7E}" type="pres">
      <dgm:prSet presAssocID="{2C400E95-E179-4C45-81B9-0A2C732A2F2E}" presName="parentLin" presStyleCnt="0"/>
      <dgm:spPr/>
    </dgm:pt>
    <dgm:pt modelId="{7501ECA1-E5C0-421B-A274-53306BCF3440}" type="pres">
      <dgm:prSet presAssocID="{2C400E95-E179-4C45-81B9-0A2C732A2F2E}" presName="parentLeftMargin" presStyleLbl="node1" presStyleIdx="0" presStyleCnt="3"/>
      <dgm:spPr/>
    </dgm:pt>
    <dgm:pt modelId="{C75E8749-2C57-412F-94A6-8B9A1FCBE876}" type="pres">
      <dgm:prSet presAssocID="{2C400E95-E179-4C45-81B9-0A2C732A2F2E}" presName="parentText" presStyleLbl="node1" presStyleIdx="1" presStyleCnt="3" custScaleX="132807" custScaleY="653466" custLinFactNeighborX="-4510" custLinFactNeighborY="-7402">
        <dgm:presLayoutVars>
          <dgm:chMax val="0"/>
          <dgm:bulletEnabled val="1"/>
        </dgm:presLayoutVars>
      </dgm:prSet>
      <dgm:spPr/>
    </dgm:pt>
    <dgm:pt modelId="{B1F26181-93FC-4FF1-8640-6F3A71F1C249}" type="pres">
      <dgm:prSet presAssocID="{2C400E95-E179-4C45-81B9-0A2C732A2F2E}" presName="negativeSpace" presStyleCnt="0"/>
      <dgm:spPr/>
    </dgm:pt>
    <dgm:pt modelId="{164A3DF2-D58F-49CC-934F-58AD87FAC089}" type="pres">
      <dgm:prSet presAssocID="{2C400E95-E179-4C45-81B9-0A2C732A2F2E}" presName="childText" presStyleLbl="conFgAcc1" presStyleIdx="1" presStyleCnt="3">
        <dgm:presLayoutVars>
          <dgm:bulletEnabled val="1"/>
        </dgm:presLayoutVars>
      </dgm:prSet>
      <dgm:spPr/>
    </dgm:pt>
    <dgm:pt modelId="{0257DB4F-75CF-40A8-82CD-5AF73221B123}" type="pres">
      <dgm:prSet presAssocID="{EE04CBB9-25CA-41F9-89E5-B9559E360902}" presName="spaceBetweenRectangles" presStyleCnt="0"/>
      <dgm:spPr/>
    </dgm:pt>
    <dgm:pt modelId="{4F1AEFC1-DAC5-4B57-BBE6-1E9C1DD8B862}" type="pres">
      <dgm:prSet presAssocID="{55B95CAF-1DD0-445C-A02A-90592F1EF8E8}" presName="parentLin" presStyleCnt="0"/>
      <dgm:spPr/>
    </dgm:pt>
    <dgm:pt modelId="{E3E10E7E-24A9-4A42-A9FD-9EC4473CE7FA}" type="pres">
      <dgm:prSet presAssocID="{55B95CAF-1DD0-445C-A02A-90592F1EF8E8}" presName="parentLeftMargin" presStyleLbl="node1" presStyleIdx="1" presStyleCnt="3"/>
      <dgm:spPr/>
    </dgm:pt>
    <dgm:pt modelId="{0D44039D-D16F-408E-AB7C-1A2F2C6484D1}" type="pres">
      <dgm:prSet presAssocID="{55B95CAF-1DD0-445C-A02A-90592F1EF8E8}" presName="parentText" presStyleLbl="node1" presStyleIdx="2" presStyleCnt="3" custScaleX="132978" custScaleY="656232" custLinFactNeighborX="-4844" custLinFactNeighborY="0">
        <dgm:presLayoutVars>
          <dgm:chMax val="0"/>
          <dgm:bulletEnabled val="1"/>
        </dgm:presLayoutVars>
      </dgm:prSet>
      <dgm:spPr/>
    </dgm:pt>
    <dgm:pt modelId="{94613B31-C350-4AF2-8BBD-5648A4D3450A}" type="pres">
      <dgm:prSet presAssocID="{55B95CAF-1DD0-445C-A02A-90592F1EF8E8}" presName="negativeSpace" presStyleCnt="0"/>
      <dgm:spPr/>
    </dgm:pt>
    <dgm:pt modelId="{14441EC1-CCAC-49B7-AE59-15AA1FDA2F70}" type="pres">
      <dgm:prSet presAssocID="{55B95CAF-1DD0-445C-A02A-90592F1EF8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2064437-EC0F-46B9-81C5-FE9C55994C46}" srcId="{5FE01E6E-19A9-4F78-8379-7FC5FD8722D7}" destId="{88644E31-1FEF-4DBC-B0DF-35DFC60E94C1}" srcOrd="0" destOrd="0" parTransId="{77A10110-428D-43F2-B1A5-6A0313C37E49}" sibTransId="{B7C52AAD-76A4-4660-ADA2-D7D50A111024}"/>
    <dgm:cxn modelId="{F921C23D-4728-4EA5-A185-084DE8D3CD0B}" type="presOf" srcId="{55B95CAF-1DD0-445C-A02A-90592F1EF8E8}" destId="{E3E10E7E-24A9-4A42-A9FD-9EC4473CE7FA}" srcOrd="0" destOrd="0" presId="urn:microsoft.com/office/officeart/2005/8/layout/list1"/>
    <dgm:cxn modelId="{25FDAB40-C796-46C8-A28E-7F183B6B85D2}" type="presOf" srcId="{88644E31-1FEF-4DBC-B0DF-35DFC60E94C1}" destId="{FB6B4517-2A27-4322-8A59-50C504EEB412}" srcOrd="0" destOrd="0" presId="urn:microsoft.com/office/officeart/2005/8/layout/list1"/>
    <dgm:cxn modelId="{2CF6AA77-CF59-4ABA-86B2-F73CC324F977}" srcId="{5FE01E6E-19A9-4F78-8379-7FC5FD8722D7}" destId="{2C400E95-E179-4C45-81B9-0A2C732A2F2E}" srcOrd="1" destOrd="0" parTransId="{CC46E446-F744-4FD8-B523-792D7B20C210}" sibTransId="{EE04CBB9-25CA-41F9-89E5-B9559E360902}"/>
    <dgm:cxn modelId="{86B7EFA2-6A9B-49B1-9E18-08D78BFD41B2}" type="presOf" srcId="{5FE01E6E-19A9-4F78-8379-7FC5FD8722D7}" destId="{060B72ED-E396-40AF-8687-0E4977EB98DB}" srcOrd="0" destOrd="0" presId="urn:microsoft.com/office/officeart/2005/8/layout/list1"/>
    <dgm:cxn modelId="{04E3EEA7-5F4F-425B-BB0D-5F36B57FCCA3}" type="presOf" srcId="{88644E31-1FEF-4DBC-B0DF-35DFC60E94C1}" destId="{FCC44B97-3BAC-448C-98E5-4B1B1EDAEFDD}" srcOrd="1" destOrd="0" presId="urn:microsoft.com/office/officeart/2005/8/layout/list1"/>
    <dgm:cxn modelId="{A84E34B9-B95D-4186-A440-BB124DCF3EA2}" type="presOf" srcId="{2C400E95-E179-4C45-81B9-0A2C732A2F2E}" destId="{C75E8749-2C57-412F-94A6-8B9A1FCBE876}" srcOrd="1" destOrd="0" presId="urn:microsoft.com/office/officeart/2005/8/layout/list1"/>
    <dgm:cxn modelId="{9993D8C7-FF7F-4F3A-9EBE-72735BCE3621}" srcId="{5FE01E6E-19A9-4F78-8379-7FC5FD8722D7}" destId="{55B95CAF-1DD0-445C-A02A-90592F1EF8E8}" srcOrd="2" destOrd="0" parTransId="{1CF326D4-C45F-4E6C-9524-B9B699B4A41D}" sibTransId="{0465547C-E8E2-4A9C-BBFC-8EE239BB080B}"/>
    <dgm:cxn modelId="{10F1D4ED-C5E2-4CAD-8707-3EE5345BB51A}" type="presOf" srcId="{2C400E95-E179-4C45-81B9-0A2C732A2F2E}" destId="{7501ECA1-E5C0-421B-A274-53306BCF3440}" srcOrd="0" destOrd="0" presId="urn:microsoft.com/office/officeart/2005/8/layout/list1"/>
    <dgm:cxn modelId="{E150B9F6-F597-4624-9D05-C5EB86512037}" type="presOf" srcId="{55B95CAF-1DD0-445C-A02A-90592F1EF8E8}" destId="{0D44039D-D16F-408E-AB7C-1A2F2C6484D1}" srcOrd="1" destOrd="0" presId="urn:microsoft.com/office/officeart/2005/8/layout/list1"/>
    <dgm:cxn modelId="{A9C96E62-8C33-4385-AC5D-19C45EE9D309}" type="presParOf" srcId="{060B72ED-E396-40AF-8687-0E4977EB98DB}" destId="{AC0BE7B8-364A-4607-9CDD-4078728583CE}" srcOrd="0" destOrd="0" presId="urn:microsoft.com/office/officeart/2005/8/layout/list1"/>
    <dgm:cxn modelId="{B021A176-2742-46C5-B0FE-259DF711AF3E}" type="presParOf" srcId="{AC0BE7B8-364A-4607-9CDD-4078728583CE}" destId="{FB6B4517-2A27-4322-8A59-50C504EEB412}" srcOrd="0" destOrd="0" presId="urn:microsoft.com/office/officeart/2005/8/layout/list1"/>
    <dgm:cxn modelId="{ACA0A986-4F89-4D30-94A6-F180CE74DBC1}" type="presParOf" srcId="{AC0BE7B8-364A-4607-9CDD-4078728583CE}" destId="{FCC44B97-3BAC-448C-98E5-4B1B1EDAEFDD}" srcOrd="1" destOrd="0" presId="urn:microsoft.com/office/officeart/2005/8/layout/list1"/>
    <dgm:cxn modelId="{F313656E-88A4-4CB3-93EF-DFEE3EA532FD}" type="presParOf" srcId="{060B72ED-E396-40AF-8687-0E4977EB98DB}" destId="{87671143-A75A-441B-92C6-34D79E4AF1F2}" srcOrd="1" destOrd="0" presId="urn:microsoft.com/office/officeart/2005/8/layout/list1"/>
    <dgm:cxn modelId="{4512619E-2ADA-436F-8C8E-D84E6383431C}" type="presParOf" srcId="{060B72ED-E396-40AF-8687-0E4977EB98DB}" destId="{FCD7E005-183F-4194-A8A8-EEF95D86102B}" srcOrd="2" destOrd="0" presId="urn:microsoft.com/office/officeart/2005/8/layout/list1"/>
    <dgm:cxn modelId="{7A1A1D2E-65EA-4999-84F9-940CE91D5245}" type="presParOf" srcId="{060B72ED-E396-40AF-8687-0E4977EB98DB}" destId="{A21C62A0-0E42-4BEF-9FF2-1C898A559F70}" srcOrd="3" destOrd="0" presId="urn:microsoft.com/office/officeart/2005/8/layout/list1"/>
    <dgm:cxn modelId="{9D374D6F-EFB3-47A5-80C4-8C70504F7799}" type="presParOf" srcId="{060B72ED-E396-40AF-8687-0E4977EB98DB}" destId="{60AF9B57-B500-43B1-BB23-D13E9FBE4C7E}" srcOrd="4" destOrd="0" presId="urn:microsoft.com/office/officeart/2005/8/layout/list1"/>
    <dgm:cxn modelId="{5649778C-C9AF-4BC6-8C9B-AD7FC77FC273}" type="presParOf" srcId="{60AF9B57-B500-43B1-BB23-D13E9FBE4C7E}" destId="{7501ECA1-E5C0-421B-A274-53306BCF3440}" srcOrd="0" destOrd="0" presId="urn:microsoft.com/office/officeart/2005/8/layout/list1"/>
    <dgm:cxn modelId="{4C45BFEA-22DB-4B10-A39B-59D5E7FCB012}" type="presParOf" srcId="{60AF9B57-B500-43B1-BB23-D13E9FBE4C7E}" destId="{C75E8749-2C57-412F-94A6-8B9A1FCBE876}" srcOrd="1" destOrd="0" presId="urn:microsoft.com/office/officeart/2005/8/layout/list1"/>
    <dgm:cxn modelId="{9718657B-9A3F-48FA-978B-7123337FFC42}" type="presParOf" srcId="{060B72ED-E396-40AF-8687-0E4977EB98DB}" destId="{B1F26181-93FC-4FF1-8640-6F3A71F1C249}" srcOrd="5" destOrd="0" presId="urn:microsoft.com/office/officeart/2005/8/layout/list1"/>
    <dgm:cxn modelId="{62A4A375-404A-44AB-B05B-2AEFCFA46065}" type="presParOf" srcId="{060B72ED-E396-40AF-8687-0E4977EB98DB}" destId="{164A3DF2-D58F-49CC-934F-58AD87FAC089}" srcOrd="6" destOrd="0" presId="urn:microsoft.com/office/officeart/2005/8/layout/list1"/>
    <dgm:cxn modelId="{7DC1BB22-AC76-4A4A-A987-558CAC65322C}" type="presParOf" srcId="{060B72ED-E396-40AF-8687-0E4977EB98DB}" destId="{0257DB4F-75CF-40A8-82CD-5AF73221B123}" srcOrd="7" destOrd="0" presId="urn:microsoft.com/office/officeart/2005/8/layout/list1"/>
    <dgm:cxn modelId="{815E70BD-4718-4986-A881-778C9A248069}" type="presParOf" srcId="{060B72ED-E396-40AF-8687-0E4977EB98DB}" destId="{4F1AEFC1-DAC5-4B57-BBE6-1E9C1DD8B862}" srcOrd="8" destOrd="0" presId="urn:microsoft.com/office/officeart/2005/8/layout/list1"/>
    <dgm:cxn modelId="{CC7574DC-4BF3-4801-B528-F75F838B778A}" type="presParOf" srcId="{4F1AEFC1-DAC5-4B57-BBE6-1E9C1DD8B862}" destId="{E3E10E7E-24A9-4A42-A9FD-9EC4473CE7FA}" srcOrd="0" destOrd="0" presId="urn:microsoft.com/office/officeart/2005/8/layout/list1"/>
    <dgm:cxn modelId="{44CF967F-AB19-483B-B568-518617DDE35B}" type="presParOf" srcId="{4F1AEFC1-DAC5-4B57-BBE6-1E9C1DD8B862}" destId="{0D44039D-D16F-408E-AB7C-1A2F2C6484D1}" srcOrd="1" destOrd="0" presId="urn:microsoft.com/office/officeart/2005/8/layout/list1"/>
    <dgm:cxn modelId="{29632AA7-2943-491C-A7BE-E20EA79FDD12}" type="presParOf" srcId="{060B72ED-E396-40AF-8687-0E4977EB98DB}" destId="{94613B31-C350-4AF2-8BBD-5648A4D3450A}" srcOrd="9" destOrd="0" presId="urn:microsoft.com/office/officeart/2005/8/layout/list1"/>
    <dgm:cxn modelId="{DB0535A2-31CE-4B00-913C-DB914429EA6A}" type="presParOf" srcId="{060B72ED-E396-40AF-8687-0E4977EB98DB}" destId="{14441EC1-CCAC-49B7-AE59-15AA1FDA2F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244E01-5778-455C-A561-492F678AA1BC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F4B8C4-B804-49A1-BA76-76D014E25272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120000" scaled="0"/>
        </a:gradFill>
        <a:ln>
          <a:solidFill>
            <a:schemeClr val="tx1"/>
          </a:solidFill>
        </a:ln>
      </dgm:spPr>
      <dgm:t>
        <a:bodyPr/>
        <a:lstStyle/>
        <a:p>
          <a:pPr algn="ctr">
            <a:buNone/>
          </a:pPr>
          <a:r>
            <a:rPr lang="en-US" b="1" dirty="0">
              <a:solidFill>
                <a:schemeClr val="tx1"/>
              </a:solidFill>
            </a:rPr>
            <a:t>Potential Impact:</a:t>
          </a:r>
          <a:endParaRPr lang="en-IN" b="1" dirty="0">
            <a:solidFill>
              <a:schemeClr val="tx1"/>
            </a:solidFill>
          </a:endParaRPr>
        </a:p>
      </dgm:t>
    </dgm:pt>
    <dgm:pt modelId="{259FCF50-3D72-4274-AC87-953CC2857102}" type="parTrans" cxnId="{20AEFDA1-6C25-4D18-BFFD-DD7AA3FA7980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F3844ED8-76EC-48EA-A5B6-59C832140E50}" type="sibTrans" cxnId="{20AEFDA1-6C25-4D18-BFFD-DD7AA3FA7980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B4DB28F4-7D9B-4AFB-9B5B-EA314B1BF72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Students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gain hands-on eco-learning and stronger awareness.</a:t>
          </a:r>
          <a:endParaRPr lang="en-IN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57BBD0-978C-4BFE-9B0B-4E45D56214E4}" type="parTrans" cxnId="{5725B8B9-3DFC-4B61-9528-790E3726FE7C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23484C33-71F0-4149-8FC8-FAD8B345C802}" type="sibTrans" cxnId="{5725B8B9-3DFC-4B61-9528-790E3726FE7C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05EFE194-73B6-4E61-9E97-50425F39B0C0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120000" scaled="0"/>
        </a:gradFill>
        <a:ln>
          <a:solidFill>
            <a:schemeClr val="tx1"/>
          </a:solidFill>
        </a:ln>
      </dgm:spPr>
      <dgm:t>
        <a:bodyPr/>
        <a:lstStyle/>
        <a:p>
          <a:pPr algn="ctr">
            <a:buNone/>
          </a:pPr>
          <a:r>
            <a:rPr lang="en-US" b="1" dirty="0">
              <a:solidFill>
                <a:schemeClr val="tx1"/>
              </a:solidFill>
            </a:rPr>
            <a:t>Benefits:</a:t>
          </a:r>
          <a:endParaRPr lang="en-IN" dirty="0">
            <a:solidFill>
              <a:schemeClr val="tx1"/>
            </a:solidFill>
          </a:endParaRPr>
        </a:p>
      </dgm:t>
    </dgm:pt>
    <dgm:pt modelId="{25455480-4C6F-4785-BC77-337BCC11A700}" type="parTrans" cxnId="{89313C42-385B-4EF7-B79C-8B7B0F913D1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15AD14ED-D24F-45C6-BBF3-64FCD452AB42}" type="sibTrans" cxnId="{89313C42-385B-4EF7-B79C-8B7B0F913D1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80BA34CD-A50A-46EB-B3EC-D1234198F3C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Social: </a:t>
          </a:r>
          <a:r>
            <a:rPr lang="en-US" sz="15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Creates eco-conscious future citizens, strengthens community participation.</a:t>
          </a:r>
          <a:endParaRPr lang="en-IN" sz="15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4BEE8B-1782-4495-8D4C-0F35331FD128}" type="parTrans" cxnId="{A04A0B4E-A028-414B-8DC2-78AD9D2CD27A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2268D0A0-29AE-4661-8347-131E1FAC5BA5}" type="sibTrans" cxnId="{A04A0B4E-A028-414B-8DC2-78AD9D2CD27A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AF305AAA-7CAB-49DA-ACE4-804DC4A36D46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adopt practical eco-education with less effort.</a:t>
          </a:r>
          <a:endParaRPr lang="en-IN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22E5CF-9C1C-4F8D-90A9-EA90B7479152}" type="parTrans" cxnId="{602A360E-ACF7-45FE-BB76-EBBDA83243AD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36F0419F-4564-495D-A177-4A2BBEC4013C}" type="sibTrans" cxnId="{602A360E-ACF7-45FE-BB76-EBBDA83243AD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10004005-C880-4D90-AD99-60A555CCE2E7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expand their reach and get youth participation in drives.</a:t>
          </a:r>
          <a:endParaRPr lang="en-IN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4FED1B-702C-44CB-92E8-43CD87939F13}" type="parTrans" cxnId="{38D8E232-60C1-474C-85B3-944AEB4F86B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06CC8815-A576-4C83-8D3A-C150CAF59E17}" type="sibTrans" cxnId="{38D8E232-60C1-474C-85B3-944AEB4F86B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6D63CAAB-36D5-409D-BA22-07B57E2082CC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Schools 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build a culture of sustainability and teamwork</a:t>
          </a:r>
          <a:r>
            <a: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IN" sz="1600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1DBFD5-9F20-4A1B-A573-1DD432DF988B}" type="parTrans" cxnId="{9988D047-1CF9-4B98-8634-9C58EA9A6DF0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A74942AF-F1BF-4F28-860E-FF0E51E9AADD}" type="sibTrans" cxnId="{9988D047-1CF9-4B98-8634-9C58EA9A6DF0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EB21F805-F66E-4AB3-BFC7-86EF01A38A70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Educational</a:t>
          </a:r>
          <a:r>
            <a:rPr lang="en-US" sz="15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Blends classroom learning with real-world practice, improves engagement.</a:t>
          </a:r>
          <a:endParaRPr lang="en-IN" sz="15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67FD02-9872-4EB5-91FB-88BDF938E747}" type="parTrans" cxnId="{9DD27B04-7AE4-4DB6-9968-0E5E9CED6FF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E200A121-3659-4915-BD3C-5608830B7C13}" type="sibTrans" cxnId="{9DD27B04-7AE4-4DB6-9968-0E5E9CED6FFF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BB3A41C4-E25D-48F4-BE17-CE49F280A264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Environmental</a:t>
          </a:r>
          <a:r>
            <a:rPr lang="en-US" sz="15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Promotes tree planting, waste segregation, and sustainable habits.</a:t>
          </a:r>
          <a:endParaRPr lang="en-IN" sz="15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062F86-FB06-4A19-9A37-9259E6B8D71F}" type="parTrans" cxnId="{9247D9EA-A2F1-48A8-901A-5E9DBF81E02B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C1F18D7E-D5A6-46EE-A323-51DB565E2B17}" type="sibTrans" cxnId="{9247D9EA-A2F1-48A8-901A-5E9DBF81E02B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E0D74C87-B662-4895-A37C-A7E11A4FB1D3}">
      <dgm:prSet custT="1"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Economic</a:t>
          </a:r>
          <a:r>
            <a:rPr lang="en-US" sz="15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Low-cost scalable model using existing tools (YouTube, gamification</a:t>
          </a:r>
          <a:r>
            <a:rPr lang="en-US"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IN" sz="1500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34573D-030B-4210-A123-8A1EF20500DC}" type="parTrans" cxnId="{F79E8389-1E38-49FC-9FB8-78125C808443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47181948-55A9-4FD1-968C-CB9A0E89AA98}" type="sibTrans" cxnId="{F79E8389-1E38-49FC-9FB8-78125C808443}">
      <dgm:prSet/>
      <dgm:spPr/>
      <dgm:t>
        <a:bodyPr/>
        <a:lstStyle/>
        <a:p>
          <a:endParaRPr lang="en-IN">
            <a:solidFill>
              <a:schemeClr val="tx2"/>
            </a:solidFill>
          </a:endParaRPr>
        </a:p>
      </dgm:t>
    </dgm:pt>
    <dgm:pt modelId="{D3005829-6BAE-4BEC-8208-F527A6346210}" type="pres">
      <dgm:prSet presAssocID="{50244E01-5778-455C-A561-492F678AA1B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A6041A4-172B-4899-83BD-85A76DD7D610}" type="pres">
      <dgm:prSet presAssocID="{50244E01-5778-455C-A561-492F678AA1BC}" presName="Background" presStyleLbl="node1" presStyleIdx="0" presStyleCnt="1" custScaleY="109110" custLinFactNeighborX="313" custLinFactNeighborY="99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  <a:ln>
          <a:solidFill>
            <a:schemeClr val="tx1"/>
          </a:solidFill>
        </a:ln>
      </dgm:spPr>
    </dgm:pt>
    <dgm:pt modelId="{63CB15DB-4845-4B12-B69A-0CBBDC1DA1E6}" type="pres">
      <dgm:prSet presAssocID="{50244E01-5778-455C-A561-492F678AA1BC}" presName="Divider" presStyleLbl="callout" presStyleIdx="0" presStyleCnt="1"/>
      <dgm:spPr/>
    </dgm:pt>
    <dgm:pt modelId="{5F3D92C3-BFD4-4EF8-9B51-1044FA689C3A}" type="pres">
      <dgm:prSet presAssocID="{50244E01-5778-455C-A561-492F678AA1B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2127B7-4F9A-46A3-8A10-CEFB59F75B59}" type="pres">
      <dgm:prSet presAssocID="{50244E01-5778-455C-A561-492F678AA1B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B51333-A8A0-489B-8D99-E60BEB42E9BD}" type="pres">
      <dgm:prSet presAssocID="{50244E01-5778-455C-A561-492F678AA1BC}" presName="ParentText1" presStyleLbl="revTx" presStyleIdx="0" presStyleCnt="0">
        <dgm:presLayoutVars>
          <dgm:chMax val="1"/>
          <dgm:chPref val="1"/>
        </dgm:presLayoutVars>
      </dgm:prSet>
      <dgm:spPr/>
    </dgm:pt>
    <dgm:pt modelId="{42D58A32-4368-42D9-84CD-2333938C745F}" type="pres">
      <dgm:prSet presAssocID="{50244E01-5778-455C-A561-492F678AA1BC}" presName="ParentShape1" presStyleLbl="alignImgPlace1" presStyleIdx="0" presStyleCnt="2" custAng="10800000" custLinFactNeighborX="-5617" custLinFactNeighborY="25514">
        <dgm:presLayoutVars/>
      </dgm:prSet>
      <dgm:spPr/>
    </dgm:pt>
    <dgm:pt modelId="{0847B305-50C2-485E-A459-4B3EC46335FB}" type="pres">
      <dgm:prSet presAssocID="{50244E01-5778-455C-A561-492F678AA1BC}" presName="ParentText2" presStyleLbl="revTx" presStyleIdx="0" presStyleCnt="0">
        <dgm:presLayoutVars>
          <dgm:chMax val="1"/>
          <dgm:chPref val="1"/>
        </dgm:presLayoutVars>
      </dgm:prSet>
      <dgm:spPr/>
    </dgm:pt>
    <dgm:pt modelId="{C0CED665-91C0-4953-93BB-FC9B1F2FB002}" type="pres">
      <dgm:prSet presAssocID="{50244E01-5778-455C-A561-492F678AA1BC}" presName="ParentShape2" presStyleLbl="alignImgPlace1" presStyleIdx="1" presStyleCnt="2" custScaleY="99032" custLinFactNeighborX="13867" custLinFactNeighborY="-11204">
        <dgm:presLayoutVars/>
      </dgm:prSet>
      <dgm:spPr/>
    </dgm:pt>
  </dgm:ptLst>
  <dgm:cxnLst>
    <dgm:cxn modelId="{E868BD02-163B-4FE6-A69B-426C162FEEAD}" type="presOf" srcId="{C1F4B8C4-B804-49A1-BA76-76D014E25272}" destId="{42D58A32-4368-42D9-84CD-2333938C745F}" srcOrd="1" destOrd="0" presId="urn:microsoft.com/office/officeart/2009/3/layout/OpposingIdeas"/>
    <dgm:cxn modelId="{9DD27B04-7AE4-4DB6-9968-0E5E9CED6FFF}" srcId="{05EFE194-73B6-4E61-9E97-50425F39B0C0}" destId="{EB21F805-F66E-4AB3-BFC7-86EF01A38A70}" srcOrd="1" destOrd="0" parTransId="{5D67FD02-9872-4EB5-91FB-88BDF938E747}" sibTransId="{E200A121-3659-4915-BD3C-5608830B7C13}"/>
    <dgm:cxn modelId="{602A360E-ACF7-45FE-BB76-EBBDA83243AD}" srcId="{C1F4B8C4-B804-49A1-BA76-76D014E25272}" destId="{AF305AAA-7CAB-49DA-ACE4-804DC4A36D46}" srcOrd="1" destOrd="0" parTransId="{9622E5CF-9C1C-4F8D-90A9-EA90B7479152}" sibTransId="{36F0419F-4564-495D-A177-4A2BBEC4013C}"/>
    <dgm:cxn modelId="{E794A31C-FE68-4D0B-9C1E-F2BE3C5E8CB0}" type="presOf" srcId="{50244E01-5778-455C-A561-492F678AA1BC}" destId="{D3005829-6BAE-4BEC-8208-F527A6346210}" srcOrd="0" destOrd="0" presId="urn:microsoft.com/office/officeart/2009/3/layout/OpposingIdeas"/>
    <dgm:cxn modelId="{F8D7311E-65F3-4C94-870A-F6A3843AC4F3}" type="presOf" srcId="{BB3A41C4-E25D-48F4-BE17-CE49F280A264}" destId="{342127B7-4F9A-46A3-8A10-CEFB59F75B59}" srcOrd="0" destOrd="2" presId="urn:microsoft.com/office/officeart/2009/3/layout/OpposingIdeas"/>
    <dgm:cxn modelId="{38D8E232-60C1-474C-85B3-944AEB4F86BF}" srcId="{C1F4B8C4-B804-49A1-BA76-76D014E25272}" destId="{10004005-C880-4D90-AD99-60A555CCE2E7}" srcOrd="2" destOrd="0" parTransId="{1A4FED1B-702C-44CB-92E8-43CD87939F13}" sibTransId="{06CC8815-A576-4C83-8D3A-C150CAF59E17}"/>
    <dgm:cxn modelId="{8FBCF539-BAC1-4680-B50F-222D3A99FE24}" type="presOf" srcId="{80BA34CD-A50A-46EB-B3EC-D1234198F3CB}" destId="{342127B7-4F9A-46A3-8A10-CEFB59F75B59}" srcOrd="0" destOrd="0" presId="urn:microsoft.com/office/officeart/2009/3/layout/OpposingIdeas"/>
    <dgm:cxn modelId="{267F5340-849B-44E4-8E37-C37B0B20B3A3}" type="presOf" srcId="{AF305AAA-7CAB-49DA-ACE4-804DC4A36D46}" destId="{5F3D92C3-BFD4-4EF8-9B51-1044FA689C3A}" srcOrd="0" destOrd="1" presId="urn:microsoft.com/office/officeart/2009/3/layout/OpposingIdeas"/>
    <dgm:cxn modelId="{D516B65F-981B-4260-A3B3-53A4D36C863E}" type="presOf" srcId="{EB21F805-F66E-4AB3-BFC7-86EF01A38A70}" destId="{342127B7-4F9A-46A3-8A10-CEFB59F75B59}" srcOrd="0" destOrd="1" presId="urn:microsoft.com/office/officeart/2009/3/layout/OpposingIdeas"/>
    <dgm:cxn modelId="{29165261-19CD-4221-888A-387CB59F0D4B}" type="presOf" srcId="{E0D74C87-B662-4895-A37C-A7E11A4FB1D3}" destId="{342127B7-4F9A-46A3-8A10-CEFB59F75B59}" srcOrd="0" destOrd="3" presId="urn:microsoft.com/office/officeart/2009/3/layout/OpposingIdeas"/>
    <dgm:cxn modelId="{89313C42-385B-4EF7-B79C-8B7B0F913D1F}" srcId="{50244E01-5778-455C-A561-492F678AA1BC}" destId="{05EFE194-73B6-4E61-9E97-50425F39B0C0}" srcOrd="1" destOrd="0" parTransId="{25455480-4C6F-4785-BC77-337BCC11A700}" sibTransId="{15AD14ED-D24F-45C6-BBF3-64FCD452AB42}"/>
    <dgm:cxn modelId="{9988D047-1CF9-4B98-8634-9C58EA9A6DF0}" srcId="{C1F4B8C4-B804-49A1-BA76-76D014E25272}" destId="{6D63CAAB-36D5-409D-BA22-07B57E2082CC}" srcOrd="3" destOrd="0" parTransId="{A01DBFD5-9F20-4A1B-A573-1DD432DF988B}" sibTransId="{A74942AF-F1BF-4F28-860E-FF0E51E9AADD}"/>
    <dgm:cxn modelId="{0D32AD6A-1643-40F5-BA09-758AB004787C}" type="presOf" srcId="{10004005-C880-4D90-AD99-60A555CCE2E7}" destId="{5F3D92C3-BFD4-4EF8-9B51-1044FA689C3A}" srcOrd="0" destOrd="2" presId="urn:microsoft.com/office/officeart/2009/3/layout/OpposingIdeas"/>
    <dgm:cxn modelId="{A04A0B4E-A028-414B-8DC2-78AD9D2CD27A}" srcId="{05EFE194-73B6-4E61-9E97-50425F39B0C0}" destId="{80BA34CD-A50A-46EB-B3EC-D1234198F3CB}" srcOrd="0" destOrd="0" parTransId="{E34BEE8B-1782-4495-8D4C-0F35331FD128}" sibTransId="{2268D0A0-29AE-4661-8347-131E1FAC5BA5}"/>
    <dgm:cxn modelId="{7C733652-D5D1-425F-BA02-FCF8E50444B4}" type="presOf" srcId="{05EFE194-73B6-4E61-9E97-50425F39B0C0}" destId="{0847B305-50C2-485E-A459-4B3EC46335FB}" srcOrd="0" destOrd="0" presId="urn:microsoft.com/office/officeart/2009/3/layout/OpposingIdeas"/>
    <dgm:cxn modelId="{50E42579-4073-4360-A6F8-20DF6BC19951}" type="presOf" srcId="{6D63CAAB-36D5-409D-BA22-07B57E2082CC}" destId="{5F3D92C3-BFD4-4EF8-9B51-1044FA689C3A}" srcOrd="0" destOrd="3" presId="urn:microsoft.com/office/officeart/2009/3/layout/OpposingIdeas"/>
    <dgm:cxn modelId="{F79E8389-1E38-49FC-9FB8-78125C808443}" srcId="{05EFE194-73B6-4E61-9E97-50425F39B0C0}" destId="{E0D74C87-B662-4895-A37C-A7E11A4FB1D3}" srcOrd="3" destOrd="0" parTransId="{C934573D-030B-4210-A123-8A1EF20500DC}" sibTransId="{47181948-55A9-4FD1-968C-CB9A0E89AA98}"/>
    <dgm:cxn modelId="{09FA6D97-D440-415B-B218-6DC026BC6852}" type="presOf" srcId="{B4DB28F4-7D9B-4AFB-9B5B-EA314B1BF725}" destId="{5F3D92C3-BFD4-4EF8-9B51-1044FA689C3A}" srcOrd="0" destOrd="0" presId="urn:microsoft.com/office/officeart/2009/3/layout/OpposingIdeas"/>
    <dgm:cxn modelId="{20AEFDA1-6C25-4D18-BFFD-DD7AA3FA7980}" srcId="{50244E01-5778-455C-A561-492F678AA1BC}" destId="{C1F4B8C4-B804-49A1-BA76-76D014E25272}" srcOrd="0" destOrd="0" parTransId="{259FCF50-3D72-4274-AC87-953CC2857102}" sibTransId="{F3844ED8-76EC-48EA-A5B6-59C832140E50}"/>
    <dgm:cxn modelId="{0F0602AD-6507-4DBA-BE13-3877606D5EEC}" type="presOf" srcId="{05EFE194-73B6-4E61-9E97-50425F39B0C0}" destId="{C0CED665-91C0-4953-93BB-FC9B1F2FB002}" srcOrd="1" destOrd="0" presId="urn:microsoft.com/office/officeart/2009/3/layout/OpposingIdeas"/>
    <dgm:cxn modelId="{5725B8B9-3DFC-4B61-9528-790E3726FE7C}" srcId="{C1F4B8C4-B804-49A1-BA76-76D014E25272}" destId="{B4DB28F4-7D9B-4AFB-9B5B-EA314B1BF725}" srcOrd="0" destOrd="0" parTransId="{6D57BBD0-978C-4BFE-9B0B-4E45D56214E4}" sibTransId="{23484C33-71F0-4149-8FC8-FAD8B345C802}"/>
    <dgm:cxn modelId="{1BBD19D6-692C-4088-B8C8-F11802563B41}" type="presOf" srcId="{C1F4B8C4-B804-49A1-BA76-76D014E25272}" destId="{83B51333-A8A0-489B-8D99-E60BEB42E9BD}" srcOrd="0" destOrd="0" presId="urn:microsoft.com/office/officeart/2009/3/layout/OpposingIdeas"/>
    <dgm:cxn modelId="{9247D9EA-A2F1-48A8-901A-5E9DBF81E02B}" srcId="{05EFE194-73B6-4E61-9E97-50425F39B0C0}" destId="{BB3A41C4-E25D-48F4-BE17-CE49F280A264}" srcOrd="2" destOrd="0" parTransId="{F7062F86-FB06-4A19-9A37-9259E6B8D71F}" sibTransId="{C1F18D7E-D5A6-46EE-A323-51DB565E2B17}"/>
    <dgm:cxn modelId="{44BB38FE-B70A-4BBB-A597-39537A07AD14}" type="presParOf" srcId="{D3005829-6BAE-4BEC-8208-F527A6346210}" destId="{5A6041A4-172B-4899-83BD-85A76DD7D610}" srcOrd="0" destOrd="0" presId="urn:microsoft.com/office/officeart/2009/3/layout/OpposingIdeas"/>
    <dgm:cxn modelId="{16033E9F-D56D-4729-80D7-8D032B5BD6F4}" type="presParOf" srcId="{D3005829-6BAE-4BEC-8208-F527A6346210}" destId="{63CB15DB-4845-4B12-B69A-0CBBDC1DA1E6}" srcOrd="1" destOrd="0" presId="urn:microsoft.com/office/officeart/2009/3/layout/OpposingIdeas"/>
    <dgm:cxn modelId="{29EA04F2-9A08-4D1C-A8F4-FAAA749334D6}" type="presParOf" srcId="{D3005829-6BAE-4BEC-8208-F527A6346210}" destId="{5F3D92C3-BFD4-4EF8-9B51-1044FA689C3A}" srcOrd="2" destOrd="0" presId="urn:microsoft.com/office/officeart/2009/3/layout/OpposingIdeas"/>
    <dgm:cxn modelId="{91C96ED5-D4F4-43C9-B642-E6F693471C65}" type="presParOf" srcId="{D3005829-6BAE-4BEC-8208-F527A6346210}" destId="{342127B7-4F9A-46A3-8A10-CEFB59F75B59}" srcOrd="3" destOrd="0" presId="urn:microsoft.com/office/officeart/2009/3/layout/OpposingIdeas"/>
    <dgm:cxn modelId="{647247F5-125E-4E38-AFFD-4ABDF224E66D}" type="presParOf" srcId="{D3005829-6BAE-4BEC-8208-F527A6346210}" destId="{83B51333-A8A0-489B-8D99-E60BEB42E9BD}" srcOrd="4" destOrd="0" presId="urn:microsoft.com/office/officeart/2009/3/layout/OpposingIdeas"/>
    <dgm:cxn modelId="{CE2DE9C0-0226-4F5C-8951-C02A8E202B21}" type="presParOf" srcId="{D3005829-6BAE-4BEC-8208-F527A6346210}" destId="{42D58A32-4368-42D9-84CD-2333938C745F}" srcOrd="5" destOrd="0" presId="urn:microsoft.com/office/officeart/2009/3/layout/OpposingIdeas"/>
    <dgm:cxn modelId="{E81CF892-B86E-4639-B08B-8F216B6B87D7}" type="presParOf" srcId="{D3005829-6BAE-4BEC-8208-F527A6346210}" destId="{0847B305-50C2-485E-A459-4B3EC46335FB}" srcOrd="6" destOrd="0" presId="urn:microsoft.com/office/officeart/2009/3/layout/OpposingIdeas"/>
    <dgm:cxn modelId="{6CBEC28E-BB8D-426B-91B3-B191623B1B7F}" type="presParOf" srcId="{D3005829-6BAE-4BEC-8208-F527A6346210}" destId="{C0CED665-91C0-4953-93BB-FC9B1F2FB002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B816C-160E-42A9-A4DF-1568F9086BA8}">
      <dsp:nvSpPr>
        <dsp:cNvPr id="0" name=""/>
        <dsp:cNvSpPr/>
      </dsp:nvSpPr>
      <dsp:spPr>
        <a:xfrm>
          <a:off x="0" y="196870"/>
          <a:ext cx="10596456" cy="1819342"/>
        </a:xfrm>
        <a:prstGeom prst="roundRect">
          <a:avLst>
            <a:gd name="adj" fmla="val 10000"/>
          </a:avLst>
        </a:prstGeom>
        <a:gradFill flip="none" rotWithShape="1">
          <a:gsLst>
            <a:gs pos="76000">
              <a:srgbClr val="DFE8F3">
                <a:lumMod val="94000"/>
              </a:srgbClr>
            </a:gs>
            <a:gs pos="42000">
              <a:schemeClr val="accent1">
                <a:lumMod val="5000"/>
                <a:lumOff val="9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9C365-EFB7-47A0-97F5-38A773ABC98A}">
      <dsp:nvSpPr>
        <dsp:cNvPr id="0" name=""/>
        <dsp:cNvSpPr/>
      </dsp:nvSpPr>
      <dsp:spPr>
        <a:xfrm>
          <a:off x="293663" y="141937"/>
          <a:ext cx="3041402" cy="1546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7BAE3-A0EB-4339-A68F-5FBD3DA175FE}">
      <dsp:nvSpPr>
        <dsp:cNvPr id="0" name=""/>
        <dsp:cNvSpPr/>
      </dsp:nvSpPr>
      <dsp:spPr>
        <a:xfrm rot="10800000">
          <a:off x="293647" y="1634245"/>
          <a:ext cx="3050916" cy="35231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48000">
              <a:schemeClr val="accent1">
                <a:lumMod val="5000"/>
                <a:lumOff val="95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Web platform </a:t>
          </a: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practical eco-learning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Teachers-hub</a:t>
          </a: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→ Academic eco-tasks (quizzes, projects, classroom activities)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Real-world eco-      actions (tree plantation, waste segregation, drives)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Students earn</a:t>
          </a: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Points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| Badges  | Certificates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5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en-IN" sz="15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Interactive Lessons | Daily Challenges |Multilingual| Leaderboards | Teachers Hub | Friends Mode</a:t>
          </a:r>
        </a:p>
      </dsp:txBody>
      <dsp:txXfrm rot="10800000">
        <a:off x="387473" y="1634245"/>
        <a:ext cx="2863264" cy="3429274"/>
      </dsp:txXfrm>
    </dsp:sp>
    <dsp:sp modelId="{5281FDA7-EC92-4E53-85FB-8DF5095BD1C6}">
      <dsp:nvSpPr>
        <dsp:cNvPr id="0" name=""/>
        <dsp:cNvSpPr/>
      </dsp:nvSpPr>
      <dsp:spPr>
        <a:xfrm>
          <a:off x="3696648" y="180203"/>
          <a:ext cx="3119386" cy="151721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47000" b="-4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4FF81-95D4-4A6B-A632-7991C61D3355}">
      <dsp:nvSpPr>
        <dsp:cNvPr id="0" name=""/>
        <dsp:cNvSpPr/>
      </dsp:nvSpPr>
      <dsp:spPr>
        <a:xfrm rot="10800000">
          <a:off x="3755932" y="1673039"/>
          <a:ext cx="3040185" cy="3486545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53000">
              <a:schemeClr val="accent1">
                <a:lumMod val="8000"/>
                <a:lumOff val="92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Current eco-education </a:t>
          </a: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theory only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i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EcoTech</a:t>
          </a: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= </a:t>
          </a: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Learning + Doing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Teachers-hub</a:t>
          </a: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classroom eco-projects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→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community eco-actions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Continuous engagement via </a:t>
          </a: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games, puzzles, challenges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Builds a bridge between </a:t>
          </a:r>
          <a:r>
            <a:rPr lang="en-US" sz="15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knowledge &amp; action</a:t>
          </a:r>
          <a:endParaRPr lang="en-IN" sz="1500" i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849428" y="1673039"/>
        <a:ext cx="2853193" cy="3393049"/>
      </dsp:txXfrm>
    </dsp:sp>
    <dsp:sp modelId="{6621468C-F01C-4033-ADC7-F4CAEE92A8DA}">
      <dsp:nvSpPr>
        <dsp:cNvPr id="0" name=""/>
        <dsp:cNvSpPr/>
      </dsp:nvSpPr>
      <dsp:spPr>
        <a:xfrm>
          <a:off x="7353693" y="205185"/>
          <a:ext cx="3108968" cy="15168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44000" b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1688-8553-4645-9AA1-5FF0ED28ADAD}">
      <dsp:nvSpPr>
        <dsp:cNvPr id="0" name=""/>
        <dsp:cNvSpPr/>
      </dsp:nvSpPr>
      <dsp:spPr>
        <a:xfrm rot="10800000">
          <a:off x="7353693" y="1711177"/>
          <a:ext cx="3119386" cy="34732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48000">
              <a:schemeClr val="accent1">
                <a:lumMod val="5000"/>
                <a:lumOff val="95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</a:gradFill>
        <a:ln w="635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dual roles</a:t>
          </a:r>
          <a:r>
            <a:rPr lang="en-IN" sz="14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 (academic) + </a:t>
          </a:r>
          <a:r>
            <a:rPr lang="en-IN" sz="1400" b="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 (real-world)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Gamification everywhere</a:t>
          </a:r>
          <a:r>
            <a:rPr lang="en-IN" sz="14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points, duels, class/school competitions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AI support</a:t>
          </a:r>
          <a:r>
            <a:rPr lang="en-IN" sz="14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Helps teachers (auto-check, reduce workload) + students (personalized quizzes, instant doubt solver)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Expandable reach</a:t>
          </a:r>
          <a:r>
            <a:rPr lang="en-IN" sz="14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from one class → whole school → NGO network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Collaboration boost</a:t>
          </a:r>
          <a:r>
            <a:rPr lang="en-IN" sz="14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teamwork + friendly challenges keep students engaged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Practical-first: </a:t>
          </a:r>
          <a:r>
            <a:rPr lang="en-IN" sz="1400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ensures real eco-friendly habits</a:t>
          </a:r>
        </a:p>
      </dsp:txBody>
      <dsp:txXfrm rot="10800000">
        <a:off x="7449625" y="1711177"/>
        <a:ext cx="2927522" cy="3377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7E005-183F-4194-A8A8-EEF95D86102B}">
      <dsp:nvSpPr>
        <dsp:cNvPr id="0" name=""/>
        <dsp:cNvSpPr/>
      </dsp:nvSpPr>
      <dsp:spPr>
        <a:xfrm>
          <a:off x="0" y="1459104"/>
          <a:ext cx="8808427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44B97-3BAC-448C-98E5-4B1B1EDAEFDD}">
      <dsp:nvSpPr>
        <dsp:cNvPr id="0" name=""/>
        <dsp:cNvSpPr/>
      </dsp:nvSpPr>
      <dsp:spPr>
        <a:xfrm>
          <a:off x="420147" y="99638"/>
          <a:ext cx="8236372" cy="1492069"/>
        </a:xfrm>
        <a:prstGeom prst="roundRect">
          <a:avLst/>
        </a:prstGeom>
        <a:gradFill rotWithShape="0">
          <a:gsLst>
            <a:gs pos="0">
              <a:schemeClr val="bg1"/>
            </a:gs>
            <a:gs pos="100000">
              <a:schemeClr val="accent3">
                <a:lumMod val="40000"/>
                <a:lumOff val="60000"/>
              </a:schemeClr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056" tIns="0" rIns="2330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1" u="sng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Feasibility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&gt;Built on</a:t>
          </a:r>
          <a:r>
            <a:rPr lang="en-IN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widely </a:t>
          </a: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used </a:t>
          </a:r>
          <a:r>
            <a:rPr lang="en-IN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open-source</a:t>
          </a: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tech (Node.js, Firebase, Python) → low cost, high reliability.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&gt;Model fits into </a:t>
          </a:r>
          <a:r>
            <a:rPr lang="en-IN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existing</a:t>
          </a: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school/NGO </a:t>
          </a:r>
          <a:r>
            <a:rPr lang="en-IN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systems </a:t>
          </a: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(teachers already give tasks, NGOs already run drives).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&gt;Gamification ensures continuous student engagement beyond classrooms.</a:t>
          </a:r>
        </a:p>
      </dsp:txBody>
      <dsp:txXfrm>
        <a:off x="492984" y="172475"/>
        <a:ext cx="8090698" cy="1346395"/>
      </dsp:txXfrm>
    </dsp:sp>
    <dsp:sp modelId="{164A3DF2-D58F-49CC-934F-58AD87FAC089}">
      <dsp:nvSpPr>
        <dsp:cNvPr id="0" name=""/>
        <dsp:cNvSpPr/>
      </dsp:nvSpPr>
      <dsp:spPr>
        <a:xfrm>
          <a:off x="0" y="3337793"/>
          <a:ext cx="8808427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E8749-2C57-412F-94A6-8B9A1FCBE876}">
      <dsp:nvSpPr>
        <dsp:cNvPr id="0" name=""/>
        <dsp:cNvSpPr/>
      </dsp:nvSpPr>
      <dsp:spPr>
        <a:xfrm>
          <a:off x="420147" y="1714839"/>
          <a:ext cx="8180748" cy="1736128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6200000" scaled="0"/>
        </a:gradFill>
        <a:ln w="2540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056" tIns="0" rIns="2330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i="1" u="sng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Potential Challenges &amp; Risks:</a:t>
          </a:r>
          <a:endParaRPr lang="en-IN" sz="1400" b="1" i="1" u="sng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Adoption barrier: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Teachers/NGOs may hesitate to add extra workload.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Content management: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Maintaining relevant quizzes, tasks, and eco-activities at scale.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Verification issues: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Ensuring real-world tasks (like tree planting) are authentic.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Technical hurdles: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AI accuracy, handling large real-time leaderboards.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Accessibility gap: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Students without devices/internet may miss out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898" y="1799590"/>
        <a:ext cx="8011246" cy="1566626"/>
      </dsp:txXfrm>
    </dsp:sp>
    <dsp:sp modelId="{14441EC1-CCAC-49B7-AE59-15AA1FDA2F70}">
      <dsp:nvSpPr>
        <dsp:cNvPr id="0" name=""/>
        <dsp:cNvSpPr/>
      </dsp:nvSpPr>
      <dsp:spPr>
        <a:xfrm>
          <a:off x="0" y="5223830"/>
          <a:ext cx="8808427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4039D-D16F-408E-AB7C-1A2F2C6484D1}">
      <dsp:nvSpPr>
        <dsp:cNvPr id="0" name=""/>
        <dsp:cNvSpPr/>
      </dsp:nvSpPr>
      <dsp:spPr>
        <a:xfrm>
          <a:off x="418678" y="3613193"/>
          <a:ext cx="8191281" cy="1743477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056" tIns="0" rIns="2330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u="sng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Strategies to Overcome:</a:t>
          </a:r>
          <a:endParaRPr lang="en-IN" sz="1400" b="1" i="1" u="sng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Teacher/NGO Incentives: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Give recognition, leaderboards, and certificates to mentors as well.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Content pipeline: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Crowdsource eco-quizzes/games from teachers and NGOs to keep it fresh.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Verification methods: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Use photo/video uploads + NGO approval for real-world tasks.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Gradual rollout: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Start small (quizzes + leaderboards), then expand to AI/NGO tasks.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Inclusive design: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Add low-data features (downloadable quizzes).</a:t>
          </a:r>
          <a:endParaRPr lang="en-IN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 dirty="0"/>
        </a:p>
      </dsp:txBody>
      <dsp:txXfrm>
        <a:off x="503788" y="3698303"/>
        <a:ext cx="8021061" cy="1573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041A4-172B-4899-83BD-85A76DD7D610}">
      <dsp:nvSpPr>
        <dsp:cNvPr id="0" name=""/>
        <dsp:cNvSpPr/>
      </dsp:nvSpPr>
      <dsp:spPr>
        <a:xfrm>
          <a:off x="1455106" y="729115"/>
          <a:ext cx="6286976" cy="3688923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B15DB-4845-4B12-B69A-0CBBDC1DA1E6}">
      <dsp:nvSpPr>
        <dsp:cNvPr id="0" name=""/>
        <dsp:cNvSpPr/>
      </dsp:nvSpPr>
      <dsp:spPr>
        <a:xfrm>
          <a:off x="4578916" y="1238351"/>
          <a:ext cx="838" cy="26637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D92C3-BFD4-4EF8-9B51-1044FA689C3A}">
      <dsp:nvSpPr>
        <dsp:cNvPr id="0" name=""/>
        <dsp:cNvSpPr/>
      </dsp:nvSpPr>
      <dsp:spPr>
        <a:xfrm>
          <a:off x="1644994" y="1135899"/>
          <a:ext cx="2724356" cy="28686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Students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gain hands-on eco-learning and stronger awareness.</a:t>
          </a:r>
          <a:endParaRPr lang="en-IN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Teachers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adopt practical eco-education with less effort.</a:t>
          </a:r>
          <a:endParaRPr lang="en-IN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NGOs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expand their reach and get youth participation in drives.</a:t>
          </a:r>
          <a:endParaRPr lang="en-IN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Schools 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build a culture of sustainability and teamwork</a:t>
          </a:r>
          <a:r>
            <a:rPr lang="en-US" sz="16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IN" sz="1600" kern="1200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4994" y="1135899"/>
        <a:ext cx="2724356" cy="2868660"/>
      </dsp:txXfrm>
    </dsp:sp>
    <dsp:sp modelId="{342127B7-4F9A-46A3-8A10-CEFB59F75B59}">
      <dsp:nvSpPr>
        <dsp:cNvPr id="0" name=""/>
        <dsp:cNvSpPr/>
      </dsp:nvSpPr>
      <dsp:spPr>
        <a:xfrm>
          <a:off x="4788482" y="1135899"/>
          <a:ext cx="2724356" cy="28686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Social: </a:t>
          </a: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Creates eco-conscious future citizens, strengthens community participation.</a:t>
          </a:r>
          <a:endParaRPr lang="en-IN" sz="15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Educational</a:t>
          </a: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Blends classroom learning with real-world practice, improves engagement.</a:t>
          </a:r>
          <a:endParaRPr lang="en-IN" sz="15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Environmental</a:t>
          </a: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Promotes tree planting, waste segregation, and sustainable habits.</a:t>
          </a:r>
          <a:endParaRPr lang="en-IN" sz="15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Economic</a:t>
          </a: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Low-cost scalable model using existing tools (YouTube, gamification</a:t>
          </a:r>
          <a:r>
            <a:rPr lang="en-US" sz="15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IN" sz="1500" kern="1200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88482" y="1135899"/>
        <a:ext cx="2724356" cy="2868660"/>
      </dsp:txXfrm>
    </dsp:sp>
    <dsp:sp modelId="{42D58A32-4368-42D9-84CD-2333938C745F}">
      <dsp:nvSpPr>
        <dsp:cNvPr id="0" name=""/>
        <dsp:cNvSpPr/>
      </dsp:nvSpPr>
      <dsp:spPr>
        <a:xfrm rot="5400000">
          <a:off x="-991481" y="2270176"/>
          <a:ext cx="3688277" cy="1047829"/>
        </a:xfrm>
        <a:prstGeom prst="rightArrow">
          <a:avLst>
            <a:gd name="adj1" fmla="val 49830"/>
            <a:gd name="adj2" fmla="val 6066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120000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Potential Impact:</a:t>
          </a:r>
          <a:endParaRPr lang="en-IN" sz="2400" b="1" kern="1200" dirty="0">
            <a:solidFill>
              <a:schemeClr val="tx1"/>
            </a:solidFill>
          </a:endParaRPr>
        </a:p>
      </dsp:txBody>
      <dsp:txXfrm>
        <a:off x="-833118" y="2374661"/>
        <a:ext cx="3371551" cy="522133"/>
      </dsp:txXfrm>
    </dsp:sp>
    <dsp:sp modelId="{C0CED665-91C0-4953-93BB-FC9B1F2FB002}">
      <dsp:nvSpPr>
        <dsp:cNvPr id="0" name=""/>
        <dsp:cNvSpPr/>
      </dsp:nvSpPr>
      <dsp:spPr>
        <a:xfrm rot="5400000">
          <a:off x="6565335" y="2350245"/>
          <a:ext cx="3652575" cy="1047829"/>
        </a:xfrm>
        <a:prstGeom prst="rightArrow">
          <a:avLst>
            <a:gd name="adj1" fmla="val 49830"/>
            <a:gd name="adj2" fmla="val 6066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120000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Benefits: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6723698" y="2454730"/>
        <a:ext cx="3335849" cy="52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s://ecotech-6d533.web.app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Peirce,%20J.J.,%20Vesilind,%20P.A.%20and%20Weiner,%20R.,%201998.&#160;Environmental%20pollution%20and%20control.%20Butterworth-Heinemann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davidsuzuki.org/wp-content/uploads/2019/03/taking-our-breath-away-health-effects-air-pollution-climate-chang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Change,%20C.,%202001.%20Climate%20change.&#160;Synth.%20Rep." TargetMode="External"/><Relationship Id="rId5" Type="http://schemas.openxmlformats.org/officeDocument/2006/relationships/hyperlink" Target="https://www.researchgate.net/profile/Alexandr-Iscenco/publication/363014083" TargetMode="External"/><Relationship Id="rId10" Type="http://schemas.openxmlformats.org/officeDocument/2006/relationships/hyperlink" Target="https://ncert.nic.in/textbook.php" TargetMode="External"/><Relationship Id="rId4" Type="http://schemas.openxmlformats.org/officeDocument/2006/relationships/hyperlink" Target="Iscenco,%20A.%20and%20Li,%20J.,%202014.%20The%20game%20with%20impact:%20Gamification%20in%20environmental%20education%20and%20entrepreneurship.%20In%20World%20Resources%20Forum:%20Arequipa,%20Peru." TargetMode="External"/><Relationship Id="rId9" Type="http://schemas.openxmlformats.org/officeDocument/2006/relationships/hyperlink" Target="https://books.google.co.in/books?hl=en&amp;lr=&amp;id=zxn3TgTOxggC&amp;oi=fnd&amp;pg=PP1&amp;dq=environment+pollution&amp;ots=A6sLx_H2yu&amp;sig=HFgbJkp2ybjK96UU7SWtAlV-jR8&amp;redir_esc=y#v=onepage&amp;q=environment%20pollution&amp;f=fal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324765"/>
            <a:ext cx="8534400" cy="151927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63" y="1715965"/>
            <a:ext cx="12074074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25009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Gamified Environmental 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    Education Platform for Schools and Colleges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SMART EDUCATION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portal): GreenMinds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135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58495" cy="11430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2500" b="1" i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EcoTech: Gamified Platform for Practical Eco-Learning</a:t>
            </a:r>
            <a:endParaRPr lang="en-US" sz="2500" b="1" i="1" u="sng" dirty="0">
              <a:solidFill>
                <a:schemeClr val="tx2"/>
              </a:solidFill>
              <a:latin typeface="Arial" panose="020B0604020202020204" pitchFamily="34" charset="0"/>
              <a:ea typeface="ＭＳ Ｐゴシック" pitchFamily="1" charset="-128"/>
              <a:cs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5103" y="198018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GreenMinds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59" y="73913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30C54AB-5FA4-635E-47D1-86B29C315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205893"/>
              </p:ext>
            </p:extLst>
          </p:nvPr>
        </p:nvGraphicFramePr>
        <p:xfrm>
          <a:off x="652766" y="1129456"/>
          <a:ext cx="10596456" cy="5184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9" y="6349338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342319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i="1" u="sng" dirty="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TECHNICAL APPROACH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GreenMinds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78CF68D-DBC3-4E20-89E4-D5BCB7401FD0}"/>
              </a:ext>
            </a:extLst>
          </p:cNvPr>
          <p:cNvSpPr/>
          <p:nvPr/>
        </p:nvSpPr>
        <p:spPr>
          <a:xfrm>
            <a:off x="80234" y="1788092"/>
            <a:ext cx="3952768" cy="453087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Download Logo, Html, Html5. Royalty-Free Stock Illustration ...">
            <a:extLst>
              <a:ext uri="{FF2B5EF4-FFF2-40B4-BE49-F238E27FC236}">
                <a16:creationId xmlns:a16="http://schemas.microsoft.com/office/drawing/2014/main" id="{464B109C-CC83-9E44-B2E8-CA49DA26B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6" y="2016928"/>
            <a:ext cx="695881" cy="6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04C5287-F2CD-64B5-D8B8-0C312598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97" y="2027911"/>
            <a:ext cx="459012" cy="4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2FD61D-C9E4-BBB1-C306-B59D4EF9F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42" y="2810401"/>
            <a:ext cx="606573" cy="601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C58E2-FDD9-D373-D460-01249C733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16" y="4322871"/>
            <a:ext cx="576321" cy="583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154DDC-6C95-F221-E5D9-15601CFB3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122" y="2835995"/>
            <a:ext cx="983887" cy="593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E45BA8-95CE-A1BE-A5CB-E919B2330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01" y="3960654"/>
            <a:ext cx="1090690" cy="11880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6B87CC-4915-2131-8260-8801B0072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4218" y="3100098"/>
            <a:ext cx="1186820" cy="601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38AB62-AA39-D025-01B6-51D300233B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54701" y="5281278"/>
            <a:ext cx="1408877" cy="9283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05CF9D-419B-A9D5-B53C-5194D3ECD1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296" y="5513511"/>
            <a:ext cx="1277587" cy="7617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A18B99-D7F6-D804-6D01-33104B1D065E}"/>
              </a:ext>
            </a:extLst>
          </p:cNvPr>
          <p:cNvSpPr txBox="1"/>
          <p:nvPr/>
        </p:nvSpPr>
        <p:spPr>
          <a:xfrm>
            <a:off x="-761914" y="1389756"/>
            <a:ext cx="39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7F3EDD9-F61C-7D07-A94A-30E8B979EE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909" y="4970038"/>
            <a:ext cx="877267" cy="656094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289E6B0-17F6-640A-7160-7B574033DF85}"/>
              </a:ext>
            </a:extLst>
          </p:cNvPr>
          <p:cNvSpPr/>
          <p:nvPr/>
        </p:nvSpPr>
        <p:spPr>
          <a:xfrm>
            <a:off x="4165600" y="951577"/>
            <a:ext cx="3090081" cy="89308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setup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the web platform ,connect databases ,integrate ai and gamification features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289E6B0-17F6-640A-7160-7B574033DF85}"/>
              </a:ext>
            </a:extLst>
          </p:cNvPr>
          <p:cNvSpPr/>
          <p:nvPr/>
        </p:nvSpPr>
        <p:spPr>
          <a:xfrm>
            <a:off x="3617228" y="1958453"/>
            <a:ext cx="2086327" cy="76500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Predefined Contents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preload standard lessons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C25699-4D8B-89A8-53B2-D88A89E16301}"/>
              </a:ext>
            </a:extLst>
          </p:cNvPr>
          <p:cNvSpPr/>
          <p:nvPr/>
        </p:nvSpPr>
        <p:spPr>
          <a:xfrm>
            <a:off x="4204719" y="2848086"/>
            <a:ext cx="3090081" cy="69871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Distribution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 organizes tasks &amp; videos by level on dashboard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075552-533F-76B3-A3F0-4BAA09E9948D}"/>
              </a:ext>
            </a:extLst>
          </p:cNvPr>
          <p:cNvSpPr/>
          <p:nvPr/>
        </p:nvSpPr>
        <p:spPr>
          <a:xfrm>
            <a:off x="5181325" y="3588454"/>
            <a:ext cx="2732435" cy="70113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Engagement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Student complete quizzes, games, and eco-tasks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75613E1-6FCC-523A-16C5-AE6165D8F13C}"/>
              </a:ext>
            </a:extLst>
          </p:cNvPr>
          <p:cNvSpPr/>
          <p:nvPr/>
        </p:nvSpPr>
        <p:spPr>
          <a:xfrm>
            <a:off x="5453061" y="4289589"/>
            <a:ext cx="2732435" cy="69871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Assistance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supports teachers , students &amp; NGO’s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9A79800-7A55-66C6-955C-C6210301F1C5}"/>
              </a:ext>
            </a:extLst>
          </p:cNvPr>
          <p:cNvSpPr/>
          <p:nvPr/>
        </p:nvSpPr>
        <p:spPr>
          <a:xfrm>
            <a:off x="5776145" y="4995321"/>
            <a:ext cx="2640244" cy="670349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REWARDS &amp; CERTIFICATION</a:t>
            </a:r>
          </a:p>
          <a:p>
            <a:pPr algn="ctr"/>
            <a:r>
              <a:rPr lang="en-IN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get badges/certificates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C980B4-58BD-5205-D334-09F0B6BF2FC0}"/>
              </a:ext>
            </a:extLst>
          </p:cNvPr>
          <p:cNvSpPr/>
          <p:nvPr/>
        </p:nvSpPr>
        <p:spPr>
          <a:xfrm>
            <a:off x="9371007" y="2865607"/>
            <a:ext cx="2481942" cy="97594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(AI):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Identifies weak areas from past performance and guides them to the right sections for improvement</a:t>
            </a:r>
            <a:endParaRPr lang="en-IN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B31D11-5499-C7F5-0677-C4BAEC180DDD}"/>
              </a:ext>
            </a:extLst>
          </p:cNvPr>
          <p:cNvSpPr/>
          <p:nvPr/>
        </p:nvSpPr>
        <p:spPr>
          <a:xfrm>
            <a:off x="9371007" y="3930085"/>
            <a:ext cx="2481942" cy="97594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Teachers (AI):</a:t>
            </a:r>
            <a:r>
              <a:rPr lang="en-US" sz="13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Auto-checks student submissions, highlights class performance trends, and reduces manual workload.</a:t>
            </a:r>
            <a:endParaRPr lang="en-IN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A2520DB-E380-8F67-CC80-DAD72667B674}"/>
              </a:ext>
            </a:extLst>
          </p:cNvPr>
          <p:cNvSpPr/>
          <p:nvPr/>
        </p:nvSpPr>
        <p:spPr>
          <a:xfrm>
            <a:off x="9371007" y="5020202"/>
            <a:ext cx="2481942" cy="98661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NGOs (AI):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Quickly verifies proof of real-world eco-tasks and auto-awards points  and certificates.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C3DB312-BC55-D9E1-4F04-A088CA7EE20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8185496" y="4638948"/>
            <a:ext cx="1185511" cy="87456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399138C-A969-97E5-9D5F-82DEC1BB99A5}"/>
              </a:ext>
            </a:extLst>
          </p:cNvPr>
          <p:cNvCxnSpPr>
            <a:cxnSpLocks/>
          </p:cNvCxnSpPr>
          <p:nvPr/>
        </p:nvCxnSpPr>
        <p:spPr>
          <a:xfrm flipV="1">
            <a:off x="8185496" y="4426434"/>
            <a:ext cx="1185511" cy="2208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0FC0AF5-78BA-9B11-21D8-5B433BD5FFE7}"/>
              </a:ext>
            </a:extLst>
          </p:cNvPr>
          <p:cNvCxnSpPr>
            <a:cxnSpLocks/>
          </p:cNvCxnSpPr>
          <p:nvPr/>
        </p:nvCxnSpPr>
        <p:spPr>
          <a:xfrm flipV="1">
            <a:off x="8185496" y="3336458"/>
            <a:ext cx="1185511" cy="128536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5" name="TextBox 17414">
            <a:extLst>
              <a:ext uri="{FF2B5EF4-FFF2-40B4-BE49-F238E27FC236}">
                <a16:creationId xmlns:a16="http://schemas.microsoft.com/office/drawing/2014/main" id="{331C063F-5754-3A7E-9215-4DC532BAA008}"/>
              </a:ext>
            </a:extLst>
          </p:cNvPr>
          <p:cNvSpPr txBox="1"/>
          <p:nvPr/>
        </p:nvSpPr>
        <p:spPr>
          <a:xfrm>
            <a:off x="3721919" y="521694"/>
            <a:ext cx="629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20" name="TextBox 17419">
            <a:extLst>
              <a:ext uri="{FF2B5EF4-FFF2-40B4-BE49-F238E27FC236}">
                <a16:creationId xmlns:a16="http://schemas.microsoft.com/office/drawing/2014/main" id="{1125E468-CA81-7BE6-BC1C-91CE219F936F}"/>
              </a:ext>
            </a:extLst>
          </p:cNvPr>
          <p:cNvSpPr txBox="1"/>
          <p:nvPr/>
        </p:nvSpPr>
        <p:spPr>
          <a:xfrm>
            <a:off x="8343798" y="385624"/>
            <a:ext cx="361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</a:t>
            </a:r>
          </a:p>
          <a:p>
            <a:r>
              <a:rPr lang="en-IN" dirty="0"/>
              <a:t>         </a:t>
            </a:r>
          </a:p>
          <a:p>
            <a:r>
              <a:rPr lang="en-IN" dirty="0"/>
              <a:t>     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PROTOTYPE: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Website link: 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EcoTech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Website QR: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9FC134-DDBA-D937-084A-15F8E14014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0960" y="3762914"/>
            <a:ext cx="665723" cy="6401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C718AC-20EC-14AC-4ECC-876A3A3FFE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8729827" y="1820937"/>
            <a:ext cx="1282360" cy="1049810"/>
          </a:xfrm>
          <a:prstGeom prst="rect">
            <a:avLst/>
          </a:prstGeom>
        </p:spPr>
      </p:pic>
      <p:sp>
        <p:nvSpPr>
          <p:cNvPr id="1026" name="Rectangle: Rounded Corners 1025">
            <a:extLst>
              <a:ext uri="{FF2B5EF4-FFF2-40B4-BE49-F238E27FC236}">
                <a16:creationId xmlns:a16="http://schemas.microsoft.com/office/drawing/2014/main" id="{AE309AD6-A9FA-33FF-4B82-DAE6D85AE718}"/>
              </a:ext>
            </a:extLst>
          </p:cNvPr>
          <p:cNvSpPr/>
          <p:nvPr/>
        </p:nvSpPr>
        <p:spPr>
          <a:xfrm>
            <a:off x="6096000" y="1969298"/>
            <a:ext cx="2089496" cy="76500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Upload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Teachers and NGOs upload academic and real-world tasks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25137F08-13EE-0D9D-71E5-068BA5CFA43F}"/>
              </a:ext>
            </a:extLst>
          </p:cNvPr>
          <p:cNvSpPr/>
          <p:nvPr/>
        </p:nvSpPr>
        <p:spPr>
          <a:xfrm>
            <a:off x="5977569" y="5682422"/>
            <a:ext cx="2752258" cy="67393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feedback from the user and constant improvement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A9EAE950-4BCC-E953-38FC-37E785C98B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06358" y="1428126"/>
            <a:ext cx="264983" cy="52996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9657FD48-D8BB-1EA1-E0E0-E70A65F2333E}"/>
              </a:ext>
            </a:extLst>
          </p:cNvPr>
          <p:cNvCxnSpPr>
            <a:stCxn id="40" idx="3"/>
          </p:cNvCxnSpPr>
          <p:nvPr/>
        </p:nvCxnSpPr>
        <p:spPr>
          <a:xfrm>
            <a:off x="7255681" y="1398122"/>
            <a:ext cx="245969" cy="5603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Connector: Elbow 1057">
            <a:extLst>
              <a:ext uri="{FF2B5EF4-FFF2-40B4-BE49-F238E27FC236}">
                <a16:creationId xmlns:a16="http://schemas.microsoft.com/office/drawing/2014/main" id="{3350C7FC-F0D3-D131-E20B-B43403F1ECED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3815312" y="2808037"/>
            <a:ext cx="480455" cy="29836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C215D6C3-042F-3541-E967-13542FC08650}"/>
              </a:ext>
            </a:extLst>
          </p:cNvPr>
          <p:cNvCxnSpPr>
            <a:cxnSpLocks/>
          </p:cNvCxnSpPr>
          <p:nvPr/>
        </p:nvCxnSpPr>
        <p:spPr>
          <a:xfrm rot="5400000">
            <a:off x="7192468" y="2843646"/>
            <a:ext cx="439177" cy="23451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Connector: Elbow 1065">
            <a:extLst>
              <a:ext uri="{FF2B5EF4-FFF2-40B4-BE49-F238E27FC236}">
                <a16:creationId xmlns:a16="http://schemas.microsoft.com/office/drawing/2014/main" id="{A2CEF257-33E0-7C3D-18B6-32DA309689F1}"/>
              </a:ext>
            </a:extLst>
          </p:cNvPr>
          <p:cNvCxnSpPr>
            <a:endCxn id="46" idx="1"/>
          </p:cNvCxnSpPr>
          <p:nvPr/>
        </p:nvCxnSpPr>
        <p:spPr>
          <a:xfrm>
            <a:off x="4660391" y="3546803"/>
            <a:ext cx="520934" cy="392219"/>
          </a:xfrm>
          <a:prstGeom prst="bentConnector3">
            <a:avLst>
              <a:gd name="adj1" fmla="val -28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BB6D9FD3-8261-0580-8ECF-3B82B1D30369}"/>
              </a:ext>
            </a:extLst>
          </p:cNvPr>
          <p:cNvCxnSpPr>
            <a:cxnSpLocks/>
            <a:endCxn id="47" idx="1"/>
          </p:cNvCxnSpPr>
          <p:nvPr/>
        </p:nvCxnSpPr>
        <p:spPr>
          <a:xfrm rot="16200000" flipH="1">
            <a:off x="4847317" y="4033204"/>
            <a:ext cx="679284" cy="53220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Connector: Elbow 1074">
            <a:extLst>
              <a:ext uri="{FF2B5EF4-FFF2-40B4-BE49-F238E27FC236}">
                <a16:creationId xmlns:a16="http://schemas.microsoft.com/office/drawing/2014/main" id="{F2C2D0CE-76B1-178A-E9EC-C7C4EAD9D943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5174711" y="4729061"/>
            <a:ext cx="680641" cy="52222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Connector: Elbow 1078">
            <a:extLst>
              <a:ext uri="{FF2B5EF4-FFF2-40B4-BE49-F238E27FC236}">
                <a16:creationId xmlns:a16="http://schemas.microsoft.com/office/drawing/2014/main" id="{BE56B015-2987-AA8B-E6EA-23CF93630E61}"/>
              </a:ext>
            </a:extLst>
          </p:cNvPr>
          <p:cNvCxnSpPr>
            <a:cxnSpLocks/>
            <a:endCxn id="1048" idx="1"/>
          </p:cNvCxnSpPr>
          <p:nvPr/>
        </p:nvCxnSpPr>
        <p:spPr>
          <a:xfrm rot="16200000" flipH="1">
            <a:off x="5370427" y="5412246"/>
            <a:ext cx="679156" cy="53512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3" name="Picture 1082">
            <a:extLst>
              <a:ext uri="{FF2B5EF4-FFF2-40B4-BE49-F238E27FC236}">
                <a16:creationId xmlns:a16="http://schemas.microsoft.com/office/drawing/2014/main" id="{250473BE-719C-77BF-ACDE-9B0E0C3517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9392" y="3692456"/>
            <a:ext cx="1380447" cy="7844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41514" y="-47625"/>
            <a:ext cx="11440886" cy="1143000"/>
          </a:xfrm>
        </p:spPr>
        <p:txBody>
          <a:bodyPr/>
          <a:lstStyle/>
          <a:p>
            <a:pPr eaLnBrk="1" hangingPunct="1"/>
            <a:r>
              <a:rPr lang="en-US" sz="3600" b="1" i="1" u="sng" dirty="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FEASIBILITY AND VIABILITY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GreenMinds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26222B1-DD8E-0196-B2CA-E83965DB4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932610"/>
              </p:ext>
            </p:extLst>
          </p:nvPr>
        </p:nvGraphicFramePr>
        <p:xfrm>
          <a:off x="1161483" y="719666"/>
          <a:ext cx="8808427" cy="555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i="1" u="sng" dirty="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IMPACT AND BENEFITS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GreenMinds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4375D9C-EEC7-7F97-563B-3B1F48D8B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493275"/>
              </p:ext>
            </p:extLst>
          </p:nvPr>
        </p:nvGraphicFramePr>
        <p:xfrm>
          <a:off x="1333185" y="855406"/>
          <a:ext cx="9157834" cy="512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315986"/>
          </a:xfrm>
        </p:spPr>
        <p:txBody>
          <a:bodyPr/>
          <a:lstStyle/>
          <a:p>
            <a:pPr eaLnBrk="1" hangingPunct="1"/>
            <a:r>
              <a:rPr lang="en-US" sz="3600" b="1" i="1" u="sng" dirty="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GreenMinds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CE397301-1A6D-298B-6CF5-2DA729DC6A00}"/>
              </a:ext>
            </a:extLst>
          </p:cNvPr>
          <p:cNvSpPr/>
          <p:nvPr/>
        </p:nvSpPr>
        <p:spPr>
          <a:xfrm>
            <a:off x="975435" y="1490132"/>
            <a:ext cx="9043125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B713D-B9FF-C272-67FE-84C1DDCC6195}"/>
              </a:ext>
            </a:extLst>
          </p:cNvPr>
          <p:cNvSpPr txBox="1"/>
          <p:nvPr/>
        </p:nvSpPr>
        <p:spPr>
          <a:xfrm>
            <a:off x="886875" y="1566905"/>
            <a:ext cx="766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Description: </a:t>
            </a:r>
            <a:r>
              <a:rPr lang="en-US" dirty="0" err="1">
                <a:hlinkClick r:id="rId4"/>
              </a:rPr>
              <a:t>Iscenco</a:t>
            </a:r>
            <a:r>
              <a:rPr lang="en-US" dirty="0">
                <a:hlinkClick r:id="rId4"/>
              </a:rPr>
              <a:t>, A. and Li, J., 2014. The game with impact: Gamification in environmental education and entrepreneurship. In </a:t>
            </a:r>
            <a:r>
              <a:rPr lang="en-US" i="1" dirty="0">
                <a:hlinkClick r:id="rId4"/>
              </a:rPr>
              <a:t>World Resources Forum: Arequipa, Peru</a:t>
            </a:r>
            <a:r>
              <a:rPr lang="en-US" dirty="0">
                <a:hlinkClick r:id="rId4"/>
              </a:rPr>
              <a:t>.</a:t>
            </a:r>
            <a:endParaRPr lang="en-US" dirty="0"/>
          </a:p>
          <a:p>
            <a:r>
              <a:rPr lang="en-US" dirty="0"/>
              <a:t>Link: </a:t>
            </a:r>
            <a:r>
              <a:rPr lang="en-US" dirty="0" err="1">
                <a:hlinkClick r:id="rId5"/>
              </a:rPr>
              <a:t>ResearchPaper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BD597-B806-F61D-2A8F-B534E73463C1}"/>
              </a:ext>
            </a:extLst>
          </p:cNvPr>
          <p:cNvSpPr txBox="1"/>
          <p:nvPr/>
        </p:nvSpPr>
        <p:spPr>
          <a:xfrm>
            <a:off x="886875" y="1166966"/>
            <a:ext cx="888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Gamification and Environmental Education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IN" dirty="0"/>
          </a:p>
          <a:p>
            <a:endParaRPr lang="en-IN" dirty="0"/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0D6CBB5A-D424-F1DD-4C45-04D3CB8B53FD}"/>
              </a:ext>
            </a:extLst>
          </p:cNvPr>
          <p:cNvSpPr/>
          <p:nvPr/>
        </p:nvSpPr>
        <p:spPr>
          <a:xfrm>
            <a:off x="975434" y="3104596"/>
            <a:ext cx="9043125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6788D-4921-7C8C-6FD8-AD5354191C0E}"/>
              </a:ext>
            </a:extLst>
          </p:cNvPr>
          <p:cNvSpPr txBox="1"/>
          <p:nvPr/>
        </p:nvSpPr>
        <p:spPr>
          <a:xfrm>
            <a:off x="886875" y="3154712"/>
            <a:ext cx="6526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Description 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 action="ppaction://hlinkfile"/>
              </a:rPr>
              <a:t>Change, C., 2001. Climate change.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 action="ppaction://hlinkfile"/>
              </a:rPr>
              <a:t>Synth. Rep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 action="ppaction://hlinkfile"/>
              </a:rPr>
              <a:t>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4D950-DD66-2E43-B4A9-56FE1E78DB28}"/>
              </a:ext>
            </a:extLst>
          </p:cNvPr>
          <p:cNvSpPr txBox="1"/>
          <p:nvPr/>
        </p:nvSpPr>
        <p:spPr>
          <a:xfrm>
            <a:off x="886875" y="34673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Link: </a:t>
            </a:r>
            <a:r>
              <a:rPr lang="en-IN" dirty="0" err="1">
                <a:hlinkClick r:id="rId7"/>
              </a:rPr>
              <a:t>ResearchPaper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50E99-88C8-3778-52D4-8165881E5776}"/>
              </a:ext>
            </a:extLst>
          </p:cNvPr>
          <p:cNvSpPr txBox="1"/>
          <p:nvPr/>
        </p:nvSpPr>
        <p:spPr>
          <a:xfrm>
            <a:off x="886875" y="2864392"/>
            <a:ext cx="6096000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  <a:spcAft>
                <a:spcPts val="150"/>
              </a:spcAft>
              <a:buNone/>
            </a:pPr>
            <a:r>
              <a:rPr lang="en-US" b="1" i="0" dirty="0">
                <a:effectLst/>
                <a:latin typeface="Arial" panose="020B0604020202020204" pitchFamily="34" charset="0"/>
              </a:rPr>
              <a:t>C</a:t>
            </a:r>
            <a:r>
              <a:rPr lang="en-IN" b="1" i="0" dirty="0">
                <a:effectLst/>
                <a:latin typeface="Arial" panose="020B0604020202020204" pitchFamily="34" charset="0"/>
              </a:rPr>
              <a:t>limate Change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9A20E063-9ED5-B9FF-75EF-31A3962F9F2C}"/>
              </a:ext>
            </a:extLst>
          </p:cNvPr>
          <p:cNvSpPr/>
          <p:nvPr/>
        </p:nvSpPr>
        <p:spPr>
          <a:xfrm>
            <a:off x="975435" y="4228894"/>
            <a:ext cx="9043125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ADFA1-E872-6F0F-ED00-E78437B84F0C}"/>
              </a:ext>
            </a:extLst>
          </p:cNvPr>
          <p:cNvSpPr txBox="1"/>
          <p:nvPr/>
        </p:nvSpPr>
        <p:spPr>
          <a:xfrm>
            <a:off x="806246" y="3950985"/>
            <a:ext cx="6096000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  <a:spcAft>
                <a:spcPts val="150"/>
              </a:spcAft>
              <a:buNone/>
            </a:pPr>
            <a:r>
              <a:rPr lang="en-IN" b="1" i="0" dirty="0">
                <a:effectLst/>
                <a:latin typeface="Arial" panose="020B0604020202020204" pitchFamily="34" charset="0"/>
              </a:rPr>
              <a:t> Environment Pollution </a:t>
            </a:r>
            <a:r>
              <a:rPr lang="en-IN" b="1" dirty="0">
                <a:latin typeface="Arial" panose="020B0604020202020204" pitchFamily="34" charset="0"/>
              </a:rPr>
              <a:t>and Control</a:t>
            </a:r>
            <a:endParaRPr lang="en-IN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E1E6E-2A78-00E9-06E6-54C936D6B607}"/>
              </a:ext>
            </a:extLst>
          </p:cNvPr>
          <p:cNvSpPr txBox="1"/>
          <p:nvPr/>
        </p:nvSpPr>
        <p:spPr>
          <a:xfrm>
            <a:off x="886875" y="4278633"/>
            <a:ext cx="90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Description:</a:t>
            </a:r>
            <a:r>
              <a:rPr lang="en-IN" dirty="0">
                <a:hlinkClick r:id="rId8" action="ppaction://hlinkfile"/>
              </a:rPr>
              <a:t>Peirce, J.J., Vesilind, P.A. and Weiner, R., 1998. </a:t>
            </a:r>
            <a:r>
              <a:rPr lang="en-IN" i="1" dirty="0">
                <a:hlinkClick r:id="rId8" action="ppaction://hlinkfile"/>
              </a:rPr>
              <a:t>Environmental pollution and control</a:t>
            </a:r>
            <a:r>
              <a:rPr lang="en-IN" dirty="0">
                <a:hlinkClick r:id="rId8" action="ppaction://hlinkfile"/>
              </a:rPr>
              <a:t>. Butterworth-Heinemann</a:t>
            </a:r>
            <a:r>
              <a:rPr lang="en-IN" dirty="0"/>
              <a:t>.</a:t>
            </a:r>
          </a:p>
          <a:p>
            <a:r>
              <a:rPr lang="en-IN" dirty="0"/>
              <a:t>Link: </a:t>
            </a:r>
            <a:r>
              <a:rPr lang="en-IN" dirty="0" err="1">
                <a:hlinkClick r:id="rId9"/>
              </a:rPr>
              <a:t>ResearchPaper</a:t>
            </a:r>
            <a:endParaRPr lang="en-IN" dirty="0"/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0D6CBB5A-D424-F1DD-4C45-04D3CB8B53FD}"/>
              </a:ext>
            </a:extLst>
          </p:cNvPr>
          <p:cNvSpPr/>
          <p:nvPr/>
        </p:nvSpPr>
        <p:spPr>
          <a:xfrm>
            <a:off x="975433" y="5590960"/>
            <a:ext cx="9043125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2DAEF-E5CB-152C-8FEA-43D5F5843BA7}"/>
              </a:ext>
            </a:extLst>
          </p:cNvPr>
          <p:cNvSpPr txBox="1"/>
          <p:nvPr/>
        </p:nvSpPr>
        <p:spPr>
          <a:xfrm>
            <a:off x="886875" y="5221628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NCERT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3E39A3-F454-3A95-CC21-FD46618B17F9}"/>
              </a:ext>
            </a:extLst>
          </p:cNvPr>
          <p:cNvSpPr txBox="1"/>
          <p:nvPr/>
        </p:nvSpPr>
        <p:spPr>
          <a:xfrm>
            <a:off x="886875" y="5596134"/>
            <a:ext cx="90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10"/>
              </a:rPr>
              <a:t>https://ncert.nic.in/textbook.php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9009</TotalTime>
  <Words>816</Words>
  <Application>Microsoft Office PowerPoint</Application>
  <PresentationFormat>Widescreen</PresentationFormat>
  <Paragraphs>121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EcoTech: Gamified Platform for Practical Eco-Learning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SOHAIL ALI</cp:lastModifiedBy>
  <cp:revision>177</cp:revision>
  <dcterms:created xsi:type="dcterms:W3CDTF">2013-12-12T18:46:50Z</dcterms:created>
  <dcterms:modified xsi:type="dcterms:W3CDTF">2025-09-12T14:25:53Z</dcterms:modified>
  <cp:category/>
</cp:coreProperties>
</file>